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5" r:id="rId5"/>
    <p:sldId id="266" r:id="rId6"/>
    <p:sldId id="263" r:id="rId7"/>
    <p:sldId id="260" r:id="rId8"/>
    <p:sldId id="267" r:id="rId9"/>
    <p:sldId id="264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62" r:id="rId19"/>
    <p:sldId id="27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43"/>
    <p:restoredTop sz="85137" autoAdjust="0"/>
  </p:normalViewPr>
  <p:slideViewPr>
    <p:cSldViewPr snapToGrid="0">
      <p:cViewPr varScale="1">
        <p:scale>
          <a:sx n="111" d="100"/>
          <a:sy n="111" d="100"/>
        </p:scale>
        <p:origin x="1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8209BB-64B3-4625-899D-B86DDC7328F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A43BA0-C1AD-4961-9B6E-1C8058128E31}">
      <dgm:prSet/>
      <dgm:spPr/>
      <dgm:t>
        <a:bodyPr/>
        <a:lstStyle/>
        <a:p>
          <a:r>
            <a:rPr lang="de-DE" dirty="0"/>
            <a:t>1.  Ausgangssituation </a:t>
          </a:r>
          <a:endParaRPr lang="en-US" dirty="0"/>
        </a:p>
      </dgm:t>
    </dgm:pt>
    <dgm:pt modelId="{B9EA22B1-D26B-4DAF-A759-EB6CE6FB199B}" type="parTrans" cxnId="{A3D948D6-B92E-4454-9B2C-3A5FAB45A68F}">
      <dgm:prSet/>
      <dgm:spPr/>
      <dgm:t>
        <a:bodyPr/>
        <a:lstStyle/>
        <a:p>
          <a:endParaRPr lang="en-US"/>
        </a:p>
      </dgm:t>
    </dgm:pt>
    <dgm:pt modelId="{1A56A01F-08CF-442D-B7B1-E789086BB284}" type="sibTrans" cxnId="{A3D948D6-B92E-4454-9B2C-3A5FAB45A68F}">
      <dgm:prSet/>
      <dgm:spPr/>
      <dgm:t>
        <a:bodyPr/>
        <a:lstStyle/>
        <a:p>
          <a:endParaRPr lang="en-US"/>
        </a:p>
      </dgm:t>
    </dgm:pt>
    <dgm:pt modelId="{52FBD465-D680-4780-88D4-C66CC972A257}">
      <dgm:prSet/>
      <dgm:spPr/>
      <dgm:t>
        <a:bodyPr/>
        <a:lstStyle/>
        <a:p>
          <a:r>
            <a:rPr lang="de-DE" dirty="0"/>
            <a:t>2. Relationales Datenmodell </a:t>
          </a:r>
          <a:endParaRPr lang="en-US" dirty="0"/>
        </a:p>
      </dgm:t>
    </dgm:pt>
    <dgm:pt modelId="{4ACC7A2B-DD73-49D4-8C15-A3A71D1EE828}" type="parTrans" cxnId="{71E79EC9-7F5B-4CA1-85CB-87C3DE3B6361}">
      <dgm:prSet/>
      <dgm:spPr/>
      <dgm:t>
        <a:bodyPr/>
        <a:lstStyle/>
        <a:p>
          <a:endParaRPr lang="en-US"/>
        </a:p>
      </dgm:t>
    </dgm:pt>
    <dgm:pt modelId="{87B404CF-4E84-4119-8674-FBBDAD382D18}" type="sibTrans" cxnId="{71E79EC9-7F5B-4CA1-85CB-87C3DE3B6361}">
      <dgm:prSet/>
      <dgm:spPr/>
      <dgm:t>
        <a:bodyPr/>
        <a:lstStyle/>
        <a:p>
          <a:endParaRPr lang="en-US"/>
        </a:p>
      </dgm:t>
    </dgm:pt>
    <dgm:pt modelId="{79496ABC-CFAB-4D8A-ACC9-F83BCEA21099}">
      <dgm:prSet/>
      <dgm:spPr/>
      <dgm:t>
        <a:bodyPr/>
        <a:lstStyle/>
        <a:p>
          <a:r>
            <a:rPr lang="de-DE" dirty="0"/>
            <a:t>3. Umsetzung in SQLite </a:t>
          </a:r>
          <a:endParaRPr lang="en-US" dirty="0"/>
        </a:p>
      </dgm:t>
    </dgm:pt>
    <dgm:pt modelId="{9D0E0511-9ED3-476C-ADB0-4F272A10A5F1}" type="parTrans" cxnId="{AC982562-104E-4668-A6FD-DF605C5DCAF2}">
      <dgm:prSet/>
      <dgm:spPr/>
      <dgm:t>
        <a:bodyPr/>
        <a:lstStyle/>
        <a:p>
          <a:endParaRPr lang="en-US"/>
        </a:p>
      </dgm:t>
    </dgm:pt>
    <dgm:pt modelId="{68CECC20-5BFC-4A69-80BD-EDC0C72ED250}" type="sibTrans" cxnId="{AC982562-104E-4668-A6FD-DF605C5DCAF2}">
      <dgm:prSet/>
      <dgm:spPr/>
      <dgm:t>
        <a:bodyPr/>
        <a:lstStyle/>
        <a:p>
          <a:endParaRPr lang="en-US"/>
        </a:p>
      </dgm:t>
    </dgm:pt>
    <dgm:pt modelId="{28802329-E104-4F45-90CE-1CA304637339}">
      <dgm:prSet/>
      <dgm:spPr/>
      <dgm:t>
        <a:bodyPr/>
        <a:lstStyle/>
        <a:p>
          <a:r>
            <a:rPr lang="de-DE" dirty="0"/>
            <a:t>4. Datawarehouse Architektur </a:t>
          </a:r>
          <a:endParaRPr lang="en-US" dirty="0"/>
        </a:p>
      </dgm:t>
    </dgm:pt>
    <dgm:pt modelId="{83246400-215F-4C61-984E-2E545A4999ED}" type="parTrans" cxnId="{038707AB-D79C-4D0D-B9CA-9449E541AA53}">
      <dgm:prSet/>
      <dgm:spPr/>
      <dgm:t>
        <a:bodyPr/>
        <a:lstStyle/>
        <a:p>
          <a:endParaRPr lang="en-US"/>
        </a:p>
      </dgm:t>
    </dgm:pt>
    <dgm:pt modelId="{B0D716A6-380D-48DB-BB27-6E11C57C333F}" type="sibTrans" cxnId="{038707AB-D79C-4D0D-B9CA-9449E541AA53}">
      <dgm:prSet/>
      <dgm:spPr/>
      <dgm:t>
        <a:bodyPr/>
        <a:lstStyle/>
        <a:p>
          <a:endParaRPr lang="en-US"/>
        </a:p>
      </dgm:t>
    </dgm:pt>
    <dgm:pt modelId="{93CA6E51-2986-43F7-941F-BD93D6088CD6}">
      <dgm:prSet/>
      <dgm:spPr/>
      <dgm:t>
        <a:bodyPr/>
        <a:lstStyle/>
        <a:p>
          <a:r>
            <a:rPr lang="de-DE" dirty="0"/>
            <a:t>5. Datenqualität </a:t>
          </a:r>
          <a:endParaRPr lang="en-US" dirty="0"/>
        </a:p>
      </dgm:t>
    </dgm:pt>
    <dgm:pt modelId="{2EF5D9B8-401D-43E7-85C7-7733230FCC26}" type="parTrans" cxnId="{EC63D68F-2424-4D3E-8F00-EC04D85BDE1B}">
      <dgm:prSet/>
      <dgm:spPr/>
      <dgm:t>
        <a:bodyPr/>
        <a:lstStyle/>
        <a:p>
          <a:endParaRPr lang="en-US"/>
        </a:p>
      </dgm:t>
    </dgm:pt>
    <dgm:pt modelId="{B5EE5E41-7A99-4767-B8B5-BB75C2BAFBCF}" type="sibTrans" cxnId="{EC63D68F-2424-4D3E-8F00-EC04D85BDE1B}">
      <dgm:prSet/>
      <dgm:spPr/>
      <dgm:t>
        <a:bodyPr/>
        <a:lstStyle/>
        <a:p>
          <a:endParaRPr lang="en-US"/>
        </a:p>
      </dgm:t>
    </dgm:pt>
    <dgm:pt modelId="{7AA1B3C8-8766-45C9-93FE-B96E7D460527}">
      <dgm:prSet/>
      <dgm:spPr/>
      <dgm:t>
        <a:bodyPr/>
        <a:lstStyle/>
        <a:p>
          <a:r>
            <a:rPr lang="de-DE" dirty="0"/>
            <a:t>6.  Ausblick und nächste Schritte</a:t>
          </a:r>
          <a:endParaRPr lang="en-US" dirty="0"/>
        </a:p>
      </dgm:t>
    </dgm:pt>
    <dgm:pt modelId="{256496BC-E60D-4D8D-80B2-47D9EE61005C}" type="parTrans" cxnId="{988D2B44-75B8-47D9-A260-482854853A96}">
      <dgm:prSet/>
      <dgm:spPr/>
      <dgm:t>
        <a:bodyPr/>
        <a:lstStyle/>
        <a:p>
          <a:endParaRPr lang="en-US"/>
        </a:p>
      </dgm:t>
    </dgm:pt>
    <dgm:pt modelId="{3297CD56-6B8E-48A6-9744-81DB01E12BBE}" type="sibTrans" cxnId="{988D2B44-75B8-47D9-A260-482854853A96}">
      <dgm:prSet/>
      <dgm:spPr/>
      <dgm:t>
        <a:bodyPr/>
        <a:lstStyle/>
        <a:p>
          <a:endParaRPr lang="en-US"/>
        </a:p>
      </dgm:t>
    </dgm:pt>
    <dgm:pt modelId="{08962D7E-F132-274A-B680-6ECA10D16EAD}" type="pres">
      <dgm:prSet presAssocID="{738209BB-64B3-4625-899D-B86DDC7328F0}" presName="linear" presStyleCnt="0">
        <dgm:presLayoutVars>
          <dgm:animLvl val="lvl"/>
          <dgm:resizeHandles val="exact"/>
        </dgm:presLayoutVars>
      </dgm:prSet>
      <dgm:spPr/>
    </dgm:pt>
    <dgm:pt modelId="{076D6B8D-D57B-5141-BDFC-4777AEE5EDDD}" type="pres">
      <dgm:prSet presAssocID="{07A43BA0-C1AD-4961-9B6E-1C8058128E31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EFC3831-AE0A-C747-A194-B334DC5AFB5B}" type="pres">
      <dgm:prSet presAssocID="{1A56A01F-08CF-442D-B7B1-E789086BB284}" presName="spacer" presStyleCnt="0"/>
      <dgm:spPr/>
    </dgm:pt>
    <dgm:pt modelId="{5808C2ED-03E7-5D47-88EE-F2FF48DAA918}" type="pres">
      <dgm:prSet presAssocID="{52FBD465-D680-4780-88D4-C66CC972A257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FF338E7C-4192-0E46-9B44-766E72DC9C9B}" type="pres">
      <dgm:prSet presAssocID="{87B404CF-4E84-4119-8674-FBBDAD382D18}" presName="spacer" presStyleCnt="0"/>
      <dgm:spPr/>
    </dgm:pt>
    <dgm:pt modelId="{242FD7B9-6D23-B84F-B2CA-9CADCECA1934}" type="pres">
      <dgm:prSet presAssocID="{79496ABC-CFAB-4D8A-ACC9-F83BCEA2109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DB1C4AD1-F1FF-6F4E-BE4F-BE19E499CCC0}" type="pres">
      <dgm:prSet presAssocID="{68CECC20-5BFC-4A69-80BD-EDC0C72ED250}" presName="spacer" presStyleCnt="0"/>
      <dgm:spPr/>
    </dgm:pt>
    <dgm:pt modelId="{0098DD2C-5A9A-8C48-A442-4FB4C847E818}" type="pres">
      <dgm:prSet presAssocID="{28802329-E104-4F45-90CE-1CA30463733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37CBE3C8-4C2C-634C-A2FF-EC342581DC3A}" type="pres">
      <dgm:prSet presAssocID="{B0D716A6-380D-48DB-BB27-6E11C57C333F}" presName="spacer" presStyleCnt="0"/>
      <dgm:spPr/>
    </dgm:pt>
    <dgm:pt modelId="{090A5B4D-3F41-0D40-A465-C3B5ACD40EED}" type="pres">
      <dgm:prSet presAssocID="{93CA6E51-2986-43F7-941F-BD93D6088CD6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8FE6505-3D94-BE47-99F2-597C94F4B7E0}" type="pres">
      <dgm:prSet presAssocID="{B5EE5E41-7A99-4767-B8B5-BB75C2BAFBCF}" presName="spacer" presStyleCnt="0"/>
      <dgm:spPr/>
    </dgm:pt>
    <dgm:pt modelId="{B7B0EFB8-1F39-4A41-8423-B175A96A7074}" type="pres">
      <dgm:prSet presAssocID="{7AA1B3C8-8766-45C9-93FE-B96E7D460527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1A1B2707-7CD4-AF46-AD92-141E479A4578}" type="presOf" srcId="{52FBD465-D680-4780-88D4-C66CC972A257}" destId="{5808C2ED-03E7-5D47-88EE-F2FF48DAA918}" srcOrd="0" destOrd="0" presId="urn:microsoft.com/office/officeart/2005/8/layout/vList2"/>
    <dgm:cxn modelId="{F34AB321-8B5A-5146-823E-315F9E053AC0}" type="presOf" srcId="{7AA1B3C8-8766-45C9-93FE-B96E7D460527}" destId="{B7B0EFB8-1F39-4A41-8423-B175A96A7074}" srcOrd="0" destOrd="0" presId="urn:microsoft.com/office/officeart/2005/8/layout/vList2"/>
    <dgm:cxn modelId="{B5BD8127-7A4E-9D42-8B32-DE8CD5BD3D64}" type="presOf" srcId="{28802329-E104-4F45-90CE-1CA304637339}" destId="{0098DD2C-5A9A-8C48-A442-4FB4C847E818}" srcOrd="0" destOrd="0" presId="urn:microsoft.com/office/officeart/2005/8/layout/vList2"/>
    <dgm:cxn modelId="{AC982562-104E-4668-A6FD-DF605C5DCAF2}" srcId="{738209BB-64B3-4625-899D-B86DDC7328F0}" destId="{79496ABC-CFAB-4D8A-ACC9-F83BCEA21099}" srcOrd="2" destOrd="0" parTransId="{9D0E0511-9ED3-476C-ADB0-4F272A10A5F1}" sibTransId="{68CECC20-5BFC-4A69-80BD-EDC0C72ED250}"/>
    <dgm:cxn modelId="{79027562-725A-5442-8898-CC0A9F0339EE}" type="presOf" srcId="{93CA6E51-2986-43F7-941F-BD93D6088CD6}" destId="{090A5B4D-3F41-0D40-A465-C3B5ACD40EED}" srcOrd="0" destOrd="0" presId="urn:microsoft.com/office/officeart/2005/8/layout/vList2"/>
    <dgm:cxn modelId="{988D2B44-75B8-47D9-A260-482854853A96}" srcId="{738209BB-64B3-4625-899D-B86DDC7328F0}" destId="{7AA1B3C8-8766-45C9-93FE-B96E7D460527}" srcOrd="5" destOrd="0" parTransId="{256496BC-E60D-4D8D-80B2-47D9EE61005C}" sibTransId="{3297CD56-6B8E-48A6-9744-81DB01E12BBE}"/>
    <dgm:cxn modelId="{69AD294F-8FCF-AB48-9A42-4C28D941C87B}" type="presOf" srcId="{07A43BA0-C1AD-4961-9B6E-1C8058128E31}" destId="{076D6B8D-D57B-5141-BDFC-4777AEE5EDDD}" srcOrd="0" destOrd="0" presId="urn:microsoft.com/office/officeart/2005/8/layout/vList2"/>
    <dgm:cxn modelId="{41C8C382-0331-6848-A6F9-E8C415D24CD0}" type="presOf" srcId="{738209BB-64B3-4625-899D-B86DDC7328F0}" destId="{08962D7E-F132-274A-B680-6ECA10D16EAD}" srcOrd="0" destOrd="0" presId="urn:microsoft.com/office/officeart/2005/8/layout/vList2"/>
    <dgm:cxn modelId="{EC63D68F-2424-4D3E-8F00-EC04D85BDE1B}" srcId="{738209BB-64B3-4625-899D-B86DDC7328F0}" destId="{93CA6E51-2986-43F7-941F-BD93D6088CD6}" srcOrd="4" destOrd="0" parTransId="{2EF5D9B8-401D-43E7-85C7-7733230FCC26}" sibTransId="{B5EE5E41-7A99-4767-B8B5-BB75C2BAFBCF}"/>
    <dgm:cxn modelId="{038707AB-D79C-4D0D-B9CA-9449E541AA53}" srcId="{738209BB-64B3-4625-899D-B86DDC7328F0}" destId="{28802329-E104-4F45-90CE-1CA304637339}" srcOrd="3" destOrd="0" parTransId="{83246400-215F-4C61-984E-2E545A4999ED}" sibTransId="{B0D716A6-380D-48DB-BB27-6E11C57C333F}"/>
    <dgm:cxn modelId="{04C663AC-8B6A-2947-8EE4-860F802A4A91}" type="presOf" srcId="{79496ABC-CFAB-4D8A-ACC9-F83BCEA21099}" destId="{242FD7B9-6D23-B84F-B2CA-9CADCECA1934}" srcOrd="0" destOrd="0" presId="urn:microsoft.com/office/officeart/2005/8/layout/vList2"/>
    <dgm:cxn modelId="{71E79EC9-7F5B-4CA1-85CB-87C3DE3B6361}" srcId="{738209BB-64B3-4625-899D-B86DDC7328F0}" destId="{52FBD465-D680-4780-88D4-C66CC972A257}" srcOrd="1" destOrd="0" parTransId="{4ACC7A2B-DD73-49D4-8C15-A3A71D1EE828}" sibTransId="{87B404CF-4E84-4119-8674-FBBDAD382D18}"/>
    <dgm:cxn modelId="{A3D948D6-B92E-4454-9B2C-3A5FAB45A68F}" srcId="{738209BB-64B3-4625-899D-B86DDC7328F0}" destId="{07A43BA0-C1AD-4961-9B6E-1C8058128E31}" srcOrd="0" destOrd="0" parTransId="{B9EA22B1-D26B-4DAF-A759-EB6CE6FB199B}" sibTransId="{1A56A01F-08CF-442D-B7B1-E789086BB284}"/>
    <dgm:cxn modelId="{1EA94277-1305-974E-8667-D3E40B8EE44C}" type="presParOf" srcId="{08962D7E-F132-274A-B680-6ECA10D16EAD}" destId="{076D6B8D-D57B-5141-BDFC-4777AEE5EDDD}" srcOrd="0" destOrd="0" presId="urn:microsoft.com/office/officeart/2005/8/layout/vList2"/>
    <dgm:cxn modelId="{84F97017-8BA5-7648-A701-93F0EE0E3BED}" type="presParOf" srcId="{08962D7E-F132-274A-B680-6ECA10D16EAD}" destId="{8EFC3831-AE0A-C747-A194-B334DC5AFB5B}" srcOrd="1" destOrd="0" presId="urn:microsoft.com/office/officeart/2005/8/layout/vList2"/>
    <dgm:cxn modelId="{A949B0C5-40E1-434C-AAF8-6EF72F3E4DDA}" type="presParOf" srcId="{08962D7E-F132-274A-B680-6ECA10D16EAD}" destId="{5808C2ED-03E7-5D47-88EE-F2FF48DAA918}" srcOrd="2" destOrd="0" presId="urn:microsoft.com/office/officeart/2005/8/layout/vList2"/>
    <dgm:cxn modelId="{5AECAFE4-836F-8D46-AD7D-41705BC6C85F}" type="presParOf" srcId="{08962D7E-F132-274A-B680-6ECA10D16EAD}" destId="{FF338E7C-4192-0E46-9B44-766E72DC9C9B}" srcOrd="3" destOrd="0" presId="urn:microsoft.com/office/officeart/2005/8/layout/vList2"/>
    <dgm:cxn modelId="{70EFA6F3-92F8-8344-910B-EC826E88AC7E}" type="presParOf" srcId="{08962D7E-F132-274A-B680-6ECA10D16EAD}" destId="{242FD7B9-6D23-B84F-B2CA-9CADCECA1934}" srcOrd="4" destOrd="0" presId="urn:microsoft.com/office/officeart/2005/8/layout/vList2"/>
    <dgm:cxn modelId="{F395A9BE-7E21-DC42-A698-E106719DEBA2}" type="presParOf" srcId="{08962D7E-F132-274A-B680-6ECA10D16EAD}" destId="{DB1C4AD1-F1FF-6F4E-BE4F-BE19E499CCC0}" srcOrd="5" destOrd="0" presId="urn:microsoft.com/office/officeart/2005/8/layout/vList2"/>
    <dgm:cxn modelId="{4940054C-4144-6744-A4D3-6A3DA3F550E4}" type="presParOf" srcId="{08962D7E-F132-274A-B680-6ECA10D16EAD}" destId="{0098DD2C-5A9A-8C48-A442-4FB4C847E818}" srcOrd="6" destOrd="0" presId="urn:microsoft.com/office/officeart/2005/8/layout/vList2"/>
    <dgm:cxn modelId="{1E120917-7E04-2E4E-BECA-27E34C99D35C}" type="presParOf" srcId="{08962D7E-F132-274A-B680-6ECA10D16EAD}" destId="{37CBE3C8-4C2C-634C-A2FF-EC342581DC3A}" srcOrd="7" destOrd="0" presId="urn:microsoft.com/office/officeart/2005/8/layout/vList2"/>
    <dgm:cxn modelId="{849FC2DE-373E-B543-8678-93F07DF0FDEF}" type="presParOf" srcId="{08962D7E-F132-274A-B680-6ECA10D16EAD}" destId="{090A5B4D-3F41-0D40-A465-C3B5ACD40EED}" srcOrd="8" destOrd="0" presId="urn:microsoft.com/office/officeart/2005/8/layout/vList2"/>
    <dgm:cxn modelId="{18194258-5A9E-7F44-9679-7631DD976C9B}" type="presParOf" srcId="{08962D7E-F132-274A-B680-6ECA10D16EAD}" destId="{D8FE6505-3D94-BE47-99F2-597C94F4B7E0}" srcOrd="9" destOrd="0" presId="urn:microsoft.com/office/officeart/2005/8/layout/vList2"/>
    <dgm:cxn modelId="{23919A0A-1E7C-1E40-843C-7B5FAA716A63}" type="presParOf" srcId="{08962D7E-F132-274A-B680-6ECA10D16EAD}" destId="{B7B0EFB8-1F39-4A41-8423-B175A96A7074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EF4A42-A78F-4797-8022-BF7BF7D1DD9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9F5C7B9-70D2-4BE8-AA3C-6658AB0DD7D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dirty="0"/>
            <a:t>Wind </a:t>
          </a:r>
          <a:r>
            <a:rPr lang="de-DE" dirty="0" err="1"/>
            <a:t>of</a:t>
          </a:r>
          <a:r>
            <a:rPr lang="de-DE" dirty="0"/>
            <a:t> Change</a:t>
          </a:r>
          <a:endParaRPr lang="en-US" dirty="0"/>
        </a:p>
      </dgm:t>
    </dgm:pt>
    <dgm:pt modelId="{DBEBCC3F-B32E-49AB-8254-D60973B60E0C}" type="parTrans" cxnId="{52889E38-28B5-4509-A3F4-CDE3594A8485}">
      <dgm:prSet/>
      <dgm:spPr/>
      <dgm:t>
        <a:bodyPr/>
        <a:lstStyle/>
        <a:p>
          <a:endParaRPr lang="en-US"/>
        </a:p>
      </dgm:t>
    </dgm:pt>
    <dgm:pt modelId="{3867265C-21CB-4B4B-B732-46C5E0EA3ED0}" type="sibTrans" cxnId="{52889E38-28B5-4509-A3F4-CDE3594A8485}">
      <dgm:prSet/>
      <dgm:spPr/>
      <dgm:t>
        <a:bodyPr/>
        <a:lstStyle/>
        <a:p>
          <a:endParaRPr lang="en-US"/>
        </a:p>
      </dgm:t>
    </dgm:pt>
    <dgm:pt modelId="{EA018A18-01DA-4C45-A997-166CFE516DA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/>
            <a:t>IT-System</a:t>
          </a:r>
          <a:endParaRPr lang="en-US"/>
        </a:p>
      </dgm:t>
    </dgm:pt>
    <dgm:pt modelId="{D3EFC05C-221D-40A6-A558-93FC896C3398}" type="parTrans" cxnId="{5E5B7349-F40D-49CB-828A-4934BC3815D8}">
      <dgm:prSet/>
      <dgm:spPr/>
      <dgm:t>
        <a:bodyPr/>
        <a:lstStyle/>
        <a:p>
          <a:endParaRPr lang="en-US"/>
        </a:p>
      </dgm:t>
    </dgm:pt>
    <dgm:pt modelId="{45823C6E-3E0E-41FB-8129-03A79A8BA8F9}" type="sibTrans" cxnId="{5E5B7349-F40D-49CB-828A-4934BC3815D8}">
      <dgm:prSet/>
      <dgm:spPr/>
      <dgm:t>
        <a:bodyPr/>
        <a:lstStyle/>
        <a:p>
          <a:endParaRPr lang="en-US"/>
        </a:p>
      </dgm:t>
    </dgm:pt>
    <dgm:pt modelId="{AD5F38B4-0154-4D67-9EE6-447F46EBDAF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de-DE" dirty="0"/>
            <a:t>Vision</a:t>
          </a:r>
          <a:endParaRPr lang="en-US" dirty="0"/>
        </a:p>
      </dgm:t>
    </dgm:pt>
    <dgm:pt modelId="{3D692C7E-992E-4ED6-965C-5201AEA5A0D4}" type="parTrans" cxnId="{1F85FFCC-52F1-4705-9784-F208EC234D80}">
      <dgm:prSet/>
      <dgm:spPr/>
      <dgm:t>
        <a:bodyPr/>
        <a:lstStyle/>
        <a:p>
          <a:endParaRPr lang="en-US"/>
        </a:p>
      </dgm:t>
    </dgm:pt>
    <dgm:pt modelId="{FD93170A-67BB-4BC9-9C6E-81D43F198E1A}" type="sibTrans" cxnId="{1F85FFCC-52F1-4705-9784-F208EC234D80}">
      <dgm:prSet/>
      <dgm:spPr/>
      <dgm:t>
        <a:bodyPr/>
        <a:lstStyle/>
        <a:p>
          <a:endParaRPr lang="en-US"/>
        </a:p>
      </dgm:t>
    </dgm:pt>
    <dgm:pt modelId="{32674A79-8C92-4B2B-BBF3-C037E495D825}" type="pres">
      <dgm:prSet presAssocID="{4AEF4A42-A78F-4797-8022-BF7BF7D1DD90}" presName="root" presStyleCnt="0">
        <dgm:presLayoutVars>
          <dgm:dir/>
          <dgm:resizeHandles val="exact"/>
        </dgm:presLayoutVars>
      </dgm:prSet>
      <dgm:spPr/>
    </dgm:pt>
    <dgm:pt modelId="{EC56BDBF-AE42-4EBF-B13A-F78DC13DD2A9}" type="pres">
      <dgm:prSet presAssocID="{39F5C7B9-70D2-4BE8-AA3C-6658AB0DD7DF}" presName="compNode" presStyleCnt="0"/>
      <dgm:spPr/>
    </dgm:pt>
    <dgm:pt modelId="{823EE671-C835-43B2-B7EC-42603E03B729}" type="pres">
      <dgm:prSet presAssocID="{39F5C7B9-70D2-4BE8-AA3C-6658AB0DD7DF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313F32EC-1BB9-4B0A-A09B-F5F006D55154}" type="pres">
      <dgm:prSet presAssocID="{39F5C7B9-70D2-4BE8-AA3C-6658AB0DD7D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mühle"/>
        </a:ext>
      </dgm:extLst>
    </dgm:pt>
    <dgm:pt modelId="{E2656658-155E-4DA1-B19A-5FB10DF527FA}" type="pres">
      <dgm:prSet presAssocID="{39F5C7B9-70D2-4BE8-AA3C-6658AB0DD7DF}" presName="spaceRect" presStyleCnt="0"/>
      <dgm:spPr/>
    </dgm:pt>
    <dgm:pt modelId="{E1D51A5E-1C91-4F59-AF85-6A443A511378}" type="pres">
      <dgm:prSet presAssocID="{39F5C7B9-70D2-4BE8-AA3C-6658AB0DD7DF}" presName="textRect" presStyleLbl="revTx" presStyleIdx="0" presStyleCnt="3">
        <dgm:presLayoutVars>
          <dgm:chMax val="1"/>
          <dgm:chPref val="1"/>
        </dgm:presLayoutVars>
      </dgm:prSet>
      <dgm:spPr/>
    </dgm:pt>
    <dgm:pt modelId="{68999647-8442-46BA-B3CF-70FA03585EC2}" type="pres">
      <dgm:prSet presAssocID="{3867265C-21CB-4B4B-B732-46C5E0EA3ED0}" presName="sibTrans" presStyleCnt="0"/>
      <dgm:spPr/>
    </dgm:pt>
    <dgm:pt modelId="{A159A98C-E8F8-4F37-87F4-85A96C51F9E5}" type="pres">
      <dgm:prSet presAssocID="{EA018A18-01DA-4C45-A997-166CFE516DAB}" presName="compNode" presStyleCnt="0"/>
      <dgm:spPr/>
    </dgm:pt>
    <dgm:pt modelId="{7A1311E2-532D-45BD-8681-1E9C035DBA6F}" type="pres">
      <dgm:prSet presAssocID="{EA018A18-01DA-4C45-A997-166CFE516DAB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1F33C5FF-908A-43D7-A8DA-9908A6ED231A}" type="pres">
      <dgm:prSet presAssocID="{EA018A18-01DA-4C45-A997-166CFE516DA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C0536C55-9B62-48B5-970A-1E2F6CF0939A}" type="pres">
      <dgm:prSet presAssocID="{EA018A18-01DA-4C45-A997-166CFE516DAB}" presName="spaceRect" presStyleCnt="0"/>
      <dgm:spPr/>
    </dgm:pt>
    <dgm:pt modelId="{EBE5A656-BE05-4D59-9441-30D0CA388D80}" type="pres">
      <dgm:prSet presAssocID="{EA018A18-01DA-4C45-A997-166CFE516DAB}" presName="textRect" presStyleLbl="revTx" presStyleIdx="1" presStyleCnt="3">
        <dgm:presLayoutVars>
          <dgm:chMax val="1"/>
          <dgm:chPref val="1"/>
        </dgm:presLayoutVars>
      </dgm:prSet>
      <dgm:spPr/>
    </dgm:pt>
    <dgm:pt modelId="{EFAC59F3-3E2E-4187-A3FB-5D00514C2965}" type="pres">
      <dgm:prSet presAssocID="{45823C6E-3E0E-41FB-8129-03A79A8BA8F9}" presName="sibTrans" presStyleCnt="0"/>
      <dgm:spPr/>
    </dgm:pt>
    <dgm:pt modelId="{09AB85BA-48B3-476D-A333-B133E2446630}" type="pres">
      <dgm:prSet presAssocID="{AD5F38B4-0154-4D67-9EE6-447F46EBDAFB}" presName="compNode" presStyleCnt="0"/>
      <dgm:spPr/>
    </dgm:pt>
    <dgm:pt modelId="{85C0D095-6B60-404F-9B2F-07159465452B}" type="pres">
      <dgm:prSet presAssocID="{AD5F38B4-0154-4D67-9EE6-447F46EBDAFB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DC94E57-7A2D-4F80-9D17-B4BF93ECCD1B}" type="pres">
      <dgm:prSet presAssocID="{AD5F38B4-0154-4D67-9EE6-447F46EBDAF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A0C79AA-4100-4135-945B-7E7A0DA7A43F}" type="pres">
      <dgm:prSet presAssocID="{AD5F38B4-0154-4D67-9EE6-447F46EBDAFB}" presName="spaceRect" presStyleCnt="0"/>
      <dgm:spPr/>
    </dgm:pt>
    <dgm:pt modelId="{F596C68F-2296-47F2-AC22-81A0320FFC61}" type="pres">
      <dgm:prSet presAssocID="{AD5F38B4-0154-4D67-9EE6-447F46EBDAF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2889E38-28B5-4509-A3F4-CDE3594A8485}" srcId="{4AEF4A42-A78F-4797-8022-BF7BF7D1DD90}" destId="{39F5C7B9-70D2-4BE8-AA3C-6658AB0DD7DF}" srcOrd="0" destOrd="0" parTransId="{DBEBCC3F-B32E-49AB-8254-D60973B60E0C}" sibTransId="{3867265C-21CB-4B4B-B732-46C5E0EA3ED0}"/>
    <dgm:cxn modelId="{9624D05C-D57C-4043-B5B9-25BDA61EF7F7}" type="presOf" srcId="{EA018A18-01DA-4C45-A997-166CFE516DAB}" destId="{EBE5A656-BE05-4D59-9441-30D0CA388D80}" srcOrd="0" destOrd="0" presId="urn:microsoft.com/office/officeart/2018/5/layout/IconLeafLabelList"/>
    <dgm:cxn modelId="{5E5B7349-F40D-49CB-828A-4934BC3815D8}" srcId="{4AEF4A42-A78F-4797-8022-BF7BF7D1DD90}" destId="{EA018A18-01DA-4C45-A997-166CFE516DAB}" srcOrd="1" destOrd="0" parTransId="{D3EFC05C-221D-40A6-A558-93FC896C3398}" sibTransId="{45823C6E-3E0E-41FB-8129-03A79A8BA8F9}"/>
    <dgm:cxn modelId="{E5F9296D-8DC1-284F-B1BE-18C52628EED0}" type="presOf" srcId="{4AEF4A42-A78F-4797-8022-BF7BF7D1DD90}" destId="{32674A79-8C92-4B2B-BBF3-C037E495D825}" srcOrd="0" destOrd="0" presId="urn:microsoft.com/office/officeart/2018/5/layout/IconLeafLabelList"/>
    <dgm:cxn modelId="{EFB754A2-8A68-1548-8438-DD83B1856184}" type="presOf" srcId="{39F5C7B9-70D2-4BE8-AA3C-6658AB0DD7DF}" destId="{E1D51A5E-1C91-4F59-AF85-6A443A511378}" srcOrd="0" destOrd="0" presId="urn:microsoft.com/office/officeart/2018/5/layout/IconLeafLabelList"/>
    <dgm:cxn modelId="{1F85FFCC-52F1-4705-9784-F208EC234D80}" srcId="{4AEF4A42-A78F-4797-8022-BF7BF7D1DD90}" destId="{AD5F38B4-0154-4D67-9EE6-447F46EBDAFB}" srcOrd="2" destOrd="0" parTransId="{3D692C7E-992E-4ED6-965C-5201AEA5A0D4}" sibTransId="{FD93170A-67BB-4BC9-9C6E-81D43F198E1A}"/>
    <dgm:cxn modelId="{1BB16DEC-0DBF-7F40-95DD-C5DB44E01CDB}" type="presOf" srcId="{AD5F38B4-0154-4D67-9EE6-447F46EBDAFB}" destId="{F596C68F-2296-47F2-AC22-81A0320FFC61}" srcOrd="0" destOrd="0" presId="urn:microsoft.com/office/officeart/2018/5/layout/IconLeafLabelList"/>
    <dgm:cxn modelId="{61EC19AA-458E-9147-8932-ABAABEB0259F}" type="presParOf" srcId="{32674A79-8C92-4B2B-BBF3-C037E495D825}" destId="{EC56BDBF-AE42-4EBF-B13A-F78DC13DD2A9}" srcOrd="0" destOrd="0" presId="urn:microsoft.com/office/officeart/2018/5/layout/IconLeafLabelList"/>
    <dgm:cxn modelId="{BD81E61C-917F-B647-AC8E-8A4A10E62A5B}" type="presParOf" srcId="{EC56BDBF-AE42-4EBF-B13A-F78DC13DD2A9}" destId="{823EE671-C835-43B2-B7EC-42603E03B729}" srcOrd="0" destOrd="0" presId="urn:microsoft.com/office/officeart/2018/5/layout/IconLeafLabelList"/>
    <dgm:cxn modelId="{E4EB949A-A313-B14C-84B9-8EDF94DACF8F}" type="presParOf" srcId="{EC56BDBF-AE42-4EBF-B13A-F78DC13DD2A9}" destId="{313F32EC-1BB9-4B0A-A09B-F5F006D55154}" srcOrd="1" destOrd="0" presId="urn:microsoft.com/office/officeart/2018/5/layout/IconLeafLabelList"/>
    <dgm:cxn modelId="{9F4F0F7C-744B-2947-AC01-4AE71B7F428B}" type="presParOf" srcId="{EC56BDBF-AE42-4EBF-B13A-F78DC13DD2A9}" destId="{E2656658-155E-4DA1-B19A-5FB10DF527FA}" srcOrd="2" destOrd="0" presId="urn:microsoft.com/office/officeart/2018/5/layout/IconLeafLabelList"/>
    <dgm:cxn modelId="{F2327E71-0EF0-0B44-A71F-E79B134378CC}" type="presParOf" srcId="{EC56BDBF-AE42-4EBF-B13A-F78DC13DD2A9}" destId="{E1D51A5E-1C91-4F59-AF85-6A443A511378}" srcOrd="3" destOrd="0" presId="urn:microsoft.com/office/officeart/2018/5/layout/IconLeafLabelList"/>
    <dgm:cxn modelId="{F36FD090-23EA-264F-B752-F9D08B6005A7}" type="presParOf" srcId="{32674A79-8C92-4B2B-BBF3-C037E495D825}" destId="{68999647-8442-46BA-B3CF-70FA03585EC2}" srcOrd="1" destOrd="0" presId="urn:microsoft.com/office/officeart/2018/5/layout/IconLeafLabelList"/>
    <dgm:cxn modelId="{655672FC-FAEE-FE44-B6BA-8BE67CCB20FD}" type="presParOf" srcId="{32674A79-8C92-4B2B-BBF3-C037E495D825}" destId="{A159A98C-E8F8-4F37-87F4-85A96C51F9E5}" srcOrd="2" destOrd="0" presId="urn:microsoft.com/office/officeart/2018/5/layout/IconLeafLabelList"/>
    <dgm:cxn modelId="{7FFC81E8-3B94-0241-9430-034CBC7395EE}" type="presParOf" srcId="{A159A98C-E8F8-4F37-87F4-85A96C51F9E5}" destId="{7A1311E2-532D-45BD-8681-1E9C035DBA6F}" srcOrd="0" destOrd="0" presId="urn:microsoft.com/office/officeart/2018/5/layout/IconLeafLabelList"/>
    <dgm:cxn modelId="{29E856E9-EE4F-F94A-A9B8-C2041BB1B6EE}" type="presParOf" srcId="{A159A98C-E8F8-4F37-87F4-85A96C51F9E5}" destId="{1F33C5FF-908A-43D7-A8DA-9908A6ED231A}" srcOrd="1" destOrd="0" presId="urn:microsoft.com/office/officeart/2018/5/layout/IconLeafLabelList"/>
    <dgm:cxn modelId="{E8EAD090-3AE3-8D46-9977-5F3CEB7F0109}" type="presParOf" srcId="{A159A98C-E8F8-4F37-87F4-85A96C51F9E5}" destId="{C0536C55-9B62-48B5-970A-1E2F6CF0939A}" srcOrd="2" destOrd="0" presId="urn:microsoft.com/office/officeart/2018/5/layout/IconLeafLabelList"/>
    <dgm:cxn modelId="{CEE43B7B-30B9-F344-873D-1F15200E5662}" type="presParOf" srcId="{A159A98C-E8F8-4F37-87F4-85A96C51F9E5}" destId="{EBE5A656-BE05-4D59-9441-30D0CA388D80}" srcOrd="3" destOrd="0" presId="urn:microsoft.com/office/officeart/2018/5/layout/IconLeafLabelList"/>
    <dgm:cxn modelId="{3683E7F0-C071-2B4D-BB6F-B4E22D26C2D1}" type="presParOf" srcId="{32674A79-8C92-4B2B-BBF3-C037E495D825}" destId="{EFAC59F3-3E2E-4187-A3FB-5D00514C2965}" srcOrd="3" destOrd="0" presId="urn:microsoft.com/office/officeart/2018/5/layout/IconLeafLabelList"/>
    <dgm:cxn modelId="{2A5DE275-AA5D-C149-97BF-0F44B6EDEF61}" type="presParOf" srcId="{32674A79-8C92-4B2B-BBF3-C037E495D825}" destId="{09AB85BA-48B3-476D-A333-B133E2446630}" srcOrd="4" destOrd="0" presId="urn:microsoft.com/office/officeart/2018/5/layout/IconLeafLabelList"/>
    <dgm:cxn modelId="{B22499AF-0AB3-CE45-A72C-4B649502F373}" type="presParOf" srcId="{09AB85BA-48B3-476D-A333-B133E2446630}" destId="{85C0D095-6B60-404F-9B2F-07159465452B}" srcOrd="0" destOrd="0" presId="urn:microsoft.com/office/officeart/2018/5/layout/IconLeafLabelList"/>
    <dgm:cxn modelId="{1C2E2C8B-39FC-2041-97F8-EB53586A0423}" type="presParOf" srcId="{09AB85BA-48B3-476D-A333-B133E2446630}" destId="{0DC94E57-7A2D-4F80-9D17-B4BF93ECCD1B}" srcOrd="1" destOrd="0" presId="urn:microsoft.com/office/officeart/2018/5/layout/IconLeafLabelList"/>
    <dgm:cxn modelId="{4488AC46-2951-BB48-B9D9-7E2EF5838B13}" type="presParOf" srcId="{09AB85BA-48B3-476D-A333-B133E2446630}" destId="{1A0C79AA-4100-4135-945B-7E7A0DA7A43F}" srcOrd="2" destOrd="0" presId="urn:microsoft.com/office/officeart/2018/5/layout/IconLeafLabelList"/>
    <dgm:cxn modelId="{B63BB3A7-CF2D-8A49-982F-33A7253019F3}" type="presParOf" srcId="{09AB85BA-48B3-476D-A333-B133E2446630}" destId="{F596C68F-2296-47F2-AC22-81A0320FFC6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6D6B8D-D57B-5141-BDFC-4777AEE5EDDD}">
      <dsp:nvSpPr>
        <dsp:cNvPr id="0" name=""/>
        <dsp:cNvSpPr/>
      </dsp:nvSpPr>
      <dsp:spPr>
        <a:xfrm>
          <a:off x="0" y="16595"/>
          <a:ext cx="10178321" cy="538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1.  Ausgangssituation </a:t>
          </a:r>
          <a:endParaRPr lang="en-US" sz="2300" kern="1200" dirty="0"/>
        </a:p>
      </dsp:txBody>
      <dsp:txXfrm>
        <a:off x="26273" y="42868"/>
        <a:ext cx="10125775" cy="485654"/>
      </dsp:txXfrm>
    </dsp:sp>
    <dsp:sp modelId="{5808C2ED-03E7-5D47-88EE-F2FF48DAA918}">
      <dsp:nvSpPr>
        <dsp:cNvPr id="0" name=""/>
        <dsp:cNvSpPr/>
      </dsp:nvSpPr>
      <dsp:spPr>
        <a:xfrm>
          <a:off x="0" y="621035"/>
          <a:ext cx="10178321" cy="538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2. Relationales Datenmodell </a:t>
          </a:r>
          <a:endParaRPr lang="en-US" sz="2300" kern="1200" dirty="0"/>
        </a:p>
      </dsp:txBody>
      <dsp:txXfrm>
        <a:off x="26273" y="647308"/>
        <a:ext cx="10125775" cy="485654"/>
      </dsp:txXfrm>
    </dsp:sp>
    <dsp:sp modelId="{242FD7B9-6D23-B84F-B2CA-9CADCECA1934}">
      <dsp:nvSpPr>
        <dsp:cNvPr id="0" name=""/>
        <dsp:cNvSpPr/>
      </dsp:nvSpPr>
      <dsp:spPr>
        <a:xfrm>
          <a:off x="0" y="1225475"/>
          <a:ext cx="10178321" cy="538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3. Umsetzung in SQLite </a:t>
          </a:r>
          <a:endParaRPr lang="en-US" sz="2300" kern="1200" dirty="0"/>
        </a:p>
      </dsp:txBody>
      <dsp:txXfrm>
        <a:off x="26273" y="1251748"/>
        <a:ext cx="10125775" cy="485654"/>
      </dsp:txXfrm>
    </dsp:sp>
    <dsp:sp modelId="{0098DD2C-5A9A-8C48-A442-4FB4C847E818}">
      <dsp:nvSpPr>
        <dsp:cNvPr id="0" name=""/>
        <dsp:cNvSpPr/>
      </dsp:nvSpPr>
      <dsp:spPr>
        <a:xfrm>
          <a:off x="0" y="1829915"/>
          <a:ext cx="10178321" cy="538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4. Datawarehouse Architektur </a:t>
          </a:r>
          <a:endParaRPr lang="en-US" sz="2300" kern="1200" dirty="0"/>
        </a:p>
      </dsp:txBody>
      <dsp:txXfrm>
        <a:off x="26273" y="1856188"/>
        <a:ext cx="10125775" cy="485654"/>
      </dsp:txXfrm>
    </dsp:sp>
    <dsp:sp modelId="{090A5B4D-3F41-0D40-A465-C3B5ACD40EED}">
      <dsp:nvSpPr>
        <dsp:cNvPr id="0" name=""/>
        <dsp:cNvSpPr/>
      </dsp:nvSpPr>
      <dsp:spPr>
        <a:xfrm>
          <a:off x="0" y="2434355"/>
          <a:ext cx="10178321" cy="538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5. Datenqualität </a:t>
          </a:r>
          <a:endParaRPr lang="en-US" sz="2300" kern="1200" dirty="0"/>
        </a:p>
      </dsp:txBody>
      <dsp:txXfrm>
        <a:off x="26273" y="2460628"/>
        <a:ext cx="10125775" cy="485654"/>
      </dsp:txXfrm>
    </dsp:sp>
    <dsp:sp modelId="{B7B0EFB8-1F39-4A41-8423-B175A96A7074}">
      <dsp:nvSpPr>
        <dsp:cNvPr id="0" name=""/>
        <dsp:cNvSpPr/>
      </dsp:nvSpPr>
      <dsp:spPr>
        <a:xfrm>
          <a:off x="0" y="3038795"/>
          <a:ext cx="10178321" cy="538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/>
            <a:t>6.  Ausblick und nächste Schritte</a:t>
          </a:r>
          <a:endParaRPr lang="en-US" sz="2300" kern="1200" dirty="0"/>
        </a:p>
      </dsp:txBody>
      <dsp:txXfrm>
        <a:off x="26273" y="3065068"/>
        <a:ext cx="10125775" cy="4856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3EE671-C835-43B2-B7EC-42603E03B729}">
      <dsp:nvSpPr>
        <dsp:cNvPr id="0" name=""/>
        <dsp:cNvSpPr/>
      </dsp:nvSpPr>
      <dsp:spPr>
        <a:xfrm>
          <a:off x="593660" y="221795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3F32EC-1BB9-4B0A-A09B-F5F006D55154}">
      <dsp:nvSpPr>
        <dsp:cNvPr id="0" name=""/>
        <dsp:cNvSpPr/>
      </dsp:nvSpPr>
      <dsp:spPr>
        <a:xfrm>
          <a:off x="988535" y="616670"/>
          <a:ext cx="1063125" cy="1063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D51A5E-1C91-4F59-AF85-6A443A511378}">
      <dsp:nvSpPr>
        <dsp:cNvPr id="0" name=""/>
        <dsp:cNvSpPr/>
      </dsp:nvSpPr>
      <dsp:spPr>
        <a:xfrm>
          <a:off x="1348" y="2651795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700" kern="1200" dirty="0"/>
            <a:t>Wind </a:t>
          </a:r>
          <a:r>
            <a:rPr lang="de-DE" sz="2700" kern="1200" dirty="0" err="1"/>
            <a:t>of</a:t>
          </a:r>
          <a:r>
            <a:rPr lang="de-DE" sz="2700" kern="1200" dirty="0"/>
            <a:t> Change</a:t>
          </a:r>
          <a:endParaRPr lang="en-US" sz="2700" kern="1200" dirty="0"/>
        </a:p>
      </dsp:txBody>
      <dsp:txXfrm>
        <a:off x="1348" y="2651795"/>
        <a:ext cx="3037500" cy="720000"/>
      </dsp:txXfrm>
    </dsp:sp>
    <dsp:sp modelId="{7A1311E2-532D-45BD-8681-1E9C035DBA6F}">
      <dsp:nvSpPr>
        <dsp:cNvPr id="0" name=""/>
        <dsp:cNvSpPr/>
      </dsp:nvSpPr>
      <dsp:spPr>
        <a:xfrm>
          <a:off x="4162723" y="221795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33C5FF-908A-43D7-A8DA-9908A6ED231A}">
      <dsp:nvSpPr>
        <dsp:cNvPr id="0" name=""/>
        <dsp:cNvSpPr/>
      </dsp:nvSpPr>
      <dsp:spPr>
        <a:xfrm>
          <a:off x="4557598" y="616670"/>
          <a:ext cx="1063125" cy="1063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E5A656-BE05-4D59-9441-30D0CA388D80}">
      <dsp:nvSpPr>
        <dsp:cNvPr id="0" name=""/>
        <dsp:cNvSpPr/>
      </dsp:nvSpPr>
      <dsp:spPr>
        <a:xfrm>
          <a:off x="3570410" y="2651795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700" kern="1200"/>
            <a:t>IT-System</a:t>
          </a:r>
          <a:endParaRPr lang="en-US" sz="2700" kern="1200"/>
        </a:p>
      </dsp:txBody>
      <dsp:txXfrm>
        <a:off x="3570410" y="2651795"/>
        <a:ext cx="3037500" cy="720000"/>
      </dsp:txXfrm>
    </dsp:sp>
    <dsp:sp modelId="{85C0D095-6B60-404F-9B2F-07159465452B}">
      <dsp:nvSpPr>
        <dsp:cNvPr id="0" name=""/>
        <dsp:cNvSpPr/>
      </dsp:nvSpPr>
      <dsp:spPr>
        <a:xfrm>
          <a:off x="7731786" y="221795"/>
          <a:ext cx="1852875" cy="1852875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C94E57-7A2D-4F80-9D17-B4BF93ECCD1B}">
      <dsp:nvSpPr>
        <dsp:cNvPr id="0" name=""/>
        <dsp:cNvSpPr/>
      </dsp:nvSpPr>
      <dsp:spPr>
        <a:xfrm>
          <a:off x="8126661" y="616670"/>
          <a:ext cx="1063125" cy="10631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96C68F-2296-47F2-AC22-81A0320FFC61}">
      <dsp:nvSpPr>
        <dsp:cNvPr id="0" name=""/>
        <dsp:cNvSpPr/>
      </dsp:nvSpPr>
      <dsp:spPr>
        <a:xfrm>
          <a:off x="7139473" y="2651795"/>
          <a:ext cx="303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700" kern="1200" dirty="0"/>
            <a:t>Vision</a:t>
          </a:r>
          <a:endParaRPr lang="en-US" sz="2700" kern="1200" dirty="0"/>
        </a:p>
      </dsp:txBody>
      <dsp:txXfrm>
        <a:off x="7139473" y="2651795"/>
        <a:ext cx="303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wmf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1726F-C751-3347-86A5-4DDEEDD852D2}" type="datetimeFigureOut">
              <a:rPr lang="de-DE" smtClean="0"/>
              <a:t>24.02.2023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52109-1F57-D44C-AE7D-56E5AD9C95A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5771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52109-1F57-D44C-AE7D-56E5AD9C95A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6833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8D7170B6-E840-A016-36B4-267FD026952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2D54BF7-961B-CB46-B34B-F5BA543F2587}" type="slidenum">
              <a:rPr lang="de-CH" altLang="de-DE"/>
              <a:pPr/>
              <a:t>11</a:t>
            </a:fld>
            <a:endParaRPr lang="de-CH" altLang="de-DE"/>
          </a:p>
        </p:txBody>
      </p:sp>
      <p:sp>
        <p:nvSpPr>
          <p:cNvPr id="35841" name="Text Box 1">
            <a:extLst>
              <a:ext uri="{FF2B5EF4-FFF2-40B4-BE49-F238E27FC236}">
                <a16:creationId xmlns:a16="http://schemas.microsoft.com/office/drawing/2014/main" id="{846C6571-A4C7-B766-6068-21DCCA89E4C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5842" name="Text Box 2">
            <a:extLst>
              <a:ext uri="{FF2B5EF4-FFF2-40B4-BE49-F238E27FC236}">
                <a16:creationId xmlns:a16="http://schemas.microsoft.com/office/drawing/2014/main" id="{E3494134-096F-1D27-F840-D175E29EB5D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202844E2-9C7D-3779-D00E-71BEBD92D7C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05A4538-229E-3646-9256-C0989A517904}" type="slidenum">
              <a:rPr lang="de-CH" altLang="de-DE"/>
              <a:pPr/>
              <a:t>12</a:t>
            </a:fld>
            <a:endParaRPr lang="de-CH" altLang="de-DE"/>
          </a:p>
        </p:txBody>
      </p:sp>
      <p:sp>
        <p:nvSpPr>
          <p:cNvPr id="36865" name="Text Box 1">
            <a:extLst>
              <a:ext uri="{FF2B5EF4-FFF2-40B4-BE49-F238E27FC236}">
                <a16:creationId xmlns:a16="http://schemas.microsoft.com/office/drawing/2014/main" id="{00AFD3AD-1F16-8EA1-8ABD-58D12ECD121A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6866" name="Text Box 2">
            <a:extLst>
              <a:ext uri="{FF2B5EF4-FFF2-40B4-BE49-F238E27FC236}">
                <a16:creationId xmlns:a16="http://schemas.microsoft.com/office/drawing/2014/main" id="{DF3FAED4-D5A0-40EE-54A9-260466401838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E490B512-0DF5-DA9C-ECAD-27A2C527B76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6676FBE-D203-0646-85CB-32EA0AA0B51F}" type="slidenum">
              <a:rPr lang="de-CH" altLang="de-DE"/>
              <a:pPr/>
              <a:t>13</a:t>
            </a:fld>
            <a:endParaRPr lang="de-CH" altLang="de-DE"/>
          </a:p>
        </p:txBody>
      </p:sp>
      <p:sp>
        <p:nvSpPr>
          <p:cNvPr id="37889" name="Text Box 1">
            <a:extLst>
              <a:ext uri="{FF2B5EF4-FFF2-40B4-BE49-F238E27FC236}">
                <a16:creationId xmlns:a16="http://schemas.microsoft.com/office/drawing/2014/main" id="{ABC74104-EAFE-94CE-0017-BEB5A88B5AF4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7890" name="Text Box 2">
            <a:extLst>
              <a:ext uri="{FF2B5EF4-FFF2-40B4-BE49-F238E27FC236}">
                <a16:creationId xmlns:a16="http://schemas.microsoft.com/office/drawing/2014/main" id="{7895E722-AA07-D8BC-215A-B46BA90EA47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87B249F8-5047-3F8F-1EB6-C2236E66EDB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3FCED6E-93F5-EA46-A36F-FA7BE5DB98FA}" type="slidenum">
              <a:rPr lang="de-CH" altLang="de-DE"/>
              <a:pPr/>
              <a:t>14</a:t>
            </a:fld>
            <a:endParaRPr lang="de-CH" altLang="de-DE"/>
          </a:p>
        </p:txBody>
      </p:sp>
      <p:sp>
        <p:nvSpPr>
          <p:cNvPr id="38913" name="Text Box 1">
            <a:extLst>
              <a:ext uri="{FF2B5EF4-FFF2-40B4-BE49-F238E27FC236}">
                <a16:creationId xmlns:a16="http://schemas.microsoft.com/office/drawing/2014/main" id="{9F8BABD7-7456-952F-8D65-55BAB41F48C6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8914" name="Text Box 2">
            <a:extLst>
              <a:ext uri="{FF2B5EF4-FFF2-40B4-BE49-F238E27FC236}">
                <a16:creationId xmlns:a16="http://schemas.microsoft.com/office/drawing/2014/main" id="{1C0390EC-70BE-5045-2818-580CA9FEF44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AAF2F5AE-46BB-D13E-133D-2BD983565EB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0363C5-374B-934C-8AD2-178799CBF38D}" type="slidenum">
              <a:rPr lang="de-CH" altLang="de-DE"/>
              <a:pPr/>
              <a:t>15</a:t>
            </a:fld>
            <a:endParaRPr lang="de-CH" altLang="de-DE"/>
          </a:p>
        </p:txBody>
      </p:sp>
      <p:sp>
        <p:nvSpPr>
          <p:cNvPr id="39937" name="Text Box 1">
            <a:extLst>
              <a:ext uri="{FF2B5EF4-FFF2-40B4-BE49-F238E27FC236}">
                <a16:creationId xmlns:a16="http://schemas.microsoft.com/office/drawing/2014/main" id="{2F7AB0AE-7F7B-A95B-F926-0C1A7D473584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9938" name="Text Box 2">
            <a:extLst>
              <a:ext uri="{FF2B5EF4-FFF2-40B4-BE49-F238E27FC236}">
                <a16:creationId xmlns:a16="http://schemas.microsoft.com/office/drawing/2014/main" id="{472440ED-1536-6DB5-B47F-7A0A1CC824A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FD0D9097-DD18-9935-361C-65D3C3F4F66B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2B9D544-4F13-7347-82C7-C0BD49B78D38}" type="slidenum">
              <a:rPr lang="de-CH" altLang="de-DE"/>
              <a:pPr/>
              <a:t>16</a:t>
            </a:fld>
            <a:endParaRPr lang="de-CH" altLang="de-DE"/>
          </a:p>
        </p:txBody>
      </p:sp>
      <p:sp>
        <p:nvSpPr>
          <p:cNvPr id="40961" name="Text Box 1">
            <a:extLst>
              <a:ext uri="{FF2B5EF4-FFF2-40B4-BE49-F238E27FC236}">
                <a16:creationId xmlns:a16="http://schemas.microsoft.com/office/drawing/2014/main" id="{F3328B2C-1D1C-B54F-ECAE-AAA9F67E73E7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62" name="Text Box 2">
            <a:extLst>
              <a:ext uri="{FF2B5EF4-FFF2-40B4-BE49-F238E27FC236}">
                <a16:creationId xmlns:a16="http://schemas.microsoft.com/office/drawing/2014/main" id="{1BC42E95-F3AC-3111-6BF3-1EFCC61B1AD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F94142DB-CC6F-7A8E-6C09-46BEE9E52FC9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3B833B6-D175-7A4E-B706-60E2A0FA44C5}" type="slidenum">
              <a:rPr lang="de-CH" altLang="de-DE"/>
              <a:pPr/>
              <a:t>17</a:t>
            </a:fld>
            <a:endParaRPr lang="de-CH" altLang="de-DE"/>
          </a:p>
        </p:txBody>
      </p:sp>
      <p:sp>
        <p:nvSpPr>
          <p:cNvPr id="41985" name="Text Box 1">
            <a:extLst>
              <a:ext uri="{FF2B5EF4-FFF2-40B4-BE49-F238E27FC236}">
                <a16:creationId xmlns:a16="http://schemas.microsoft.com/office/drawing/2014/main" id="{C1AFF770-A227-136C-8932-6DEF0F4F5747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1986" name="Text Box 2">
            <a:extLst>
              <a:ext uri="{FF2B5EF4-FFF2-40B4-BE49-F238E27FC236}">
                <a16:creationId xmlns:a16="http://schemas.microsoft.com/office/drawing/2014/main" id="{E584A261-D62A-272F-1FAD-D6E9D4E3292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52109-1F57-D44C-AE7D-56E5AD9C95A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013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b="1" dirty="0"/>
              <a:t>Aufteilung innerhalb der Gruppe:</a:t>
            </a:r>
          </a:p>
          <a:p>
            <a:pPr marL="171450" indent="-171450">
              <a:buFontTx/>
              <a:buChar char="-"/>
            </a:pPr>
            <a:r>
              <a:rPr lang="de-DE" dirty="0"/>
              <a:t>Erste Teilprojekte alle zusammen erstellt</a:t>
            </a:r>
          </a:p>
          <a:p>
            <a:pPr marL="171450" indent="-171450">
              <a:buFontTx/>
              <a:buChar char="-"/>
            </a:pPr>
            <a:r>
              <a:rPr lang="de-DE" dirty="0"/>
              <a:t>Wir setzen bei der Wegmann AG immer auf das Vier-Augen-Prinzip und schreiben TEAM groß</a:t>
            </a:r>
          </a:p>
          <a:p>
            <a:pPr marL="171450" indent="-171450">
              <a:buFontTx/>
              <a:buChar char="-"/>
            </a:pPr>
            <a:r>
              <a:rPr lang="de-DE" dirty="0"/>
              <a:t>Später kamen dann die Spezialgebiete zum Einsatz</a:t>
            </a:r>
          </a:p>
          <a:p>
            <a:pPr marL="628650" lvl="1" indent="-171450">
              <a:buFontTx/>
              <a:buChar char="-"/>
            </a:pPr>
            <a:r>
              <a:rPr lang="de-DE" dirty="0"/>
              <a:t>Peter und Gero für Datenqualität</a:t>
            </a:r>
          </a:p>
          <a:p>
            <a:pPr marL="628650" lvl="1" indent="-171450">
              <a:buFontTx/>
              <a:buChar char="-"/>
            </a:pPr>
            <a:r>
              <a:rPr lang="de-DE" dirty="0"/>
              <a:t>Nur und Lena für Datawarehouse-Modellierung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52109-1F57-D44C-AE7D-56E5AD9C95A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0034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Angaben des Kunden, Rahmenbedingungen:</a:t>
            </a:r>
          </a:p>
          <a:p>
            <a:endParaRPr lang="de-DE" b="1" dirty="0"/>
          </a:p>
          <a:p>
            <a:pPr marL="228600" indent="-228600">
              <a:buAutoNum type="arabicPeriod"/>
            </a:pPr>
            <a:r>
              <a:rPr lang="de-DE" dirty="0"/>
              <a:t>In unseren Gesprächen mit dem Kunden haben wir den “Wind </a:t>
            </a:r>
            <a:r>
              <a:rPr lang="de-DE" dirty="0" err="1"/>
              <a:t>of</a:t>
            </a:r>
            <a:r>
              <a:rPr lang="de-DE" dirty="0"/>
              <a:t> Change“ gespürt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Seit 36 Jahren ist der Zoo Pirmasens nun schon beliebter Ausflugsort für Groß und Klein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Umfassende Modernisierung ist in vollem Gange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Das Areal wird vergrößert, Gebäude und Gehege werden angebaut, neue Tiere kommen 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Und weiteres mehr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Ein integriertes IT-System muss her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Für einen modernen Zoo ist ein integriertes IT-System heutzutage ein Muss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Die Dokumentation mit Papier und Stift ist extrem fehleranfällig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70 Mitarbeiter, 50 Ärzte, 120 Lieferanten und 6000 Tiere wollen verwaltet werden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Es ist unheimlich wichtig, dass alle relevanten Daten aktuell abrufbereit sind </a:t>
            </a:r>
            <a:r>
              <a:rPr lang="de-DE" dirty="0">
                <a:sym typeface="Wingdings" pitchFamily="2" charset="2"/>
              </a:rPr>
              <a:t> Warum das werden wir später noch beim Thema Datenqualität erfahren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Der Kunde hat sich für ein lokales Hosting entschieden und ist aktuell auf der Suche nach einem Datenbankadministrator und evtl. auch einem Netzwerkadministrator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Weitere Pläne für die Zukunft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Sie haben außerdem noch viele weitere Ideen für die Zukunft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de-DE" dirty="0"/>
              <a:t>Stichwörter: Tierpatenschaften, virtuelle Rundgänge und Onlineshop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de-DE" dirty="0"/>
          </a:p>
          <a:p>
            <a:pPr marL="228600" lvl="0" indent="-228600">
              <a:buFont typeface="+mj-lt"/>
              <a:buAutoNum type="arabicPeriod"/>
            </a:pPr>
            <a:r>
              <a:rPr lang="de-DE" dirty="0"/>
              <a:t>Out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Scope</a:t>
            </a:r>
            <a:r>
              <a:rPr lang="de-DE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Lohnabrechnung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Umsetzung der Altdatenmigration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/>
              <a:t>Weitere/Externe Datenquellen anbinden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52109-1F57-D44C-AE7D-56E5AD9C95A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9906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>
              <a:buFont typeface="Arial" panose="020B0604020202020204" pitchFamily="34" charset="0"/>
              <a:buNone/>
            </a:pPr>
            <a:r>
              <a:rPr lang="de-DE" b="1" dirty="0"/>
              <a:t>Hinweise zur ERM-Modellierung:</a:t>
            </a:r>
          </a:p>
          <a:p>
            <a:pPr marL="0" lvl="0" indent="0" algn="l">
              <a:buFont typeface="Arial" panose="020B0604020202020204" pitchFamily="34" charset="0"/>
              <a:buNone/>
            </a:pPr>
            <a:endParaRPr lang="de-DE" dirty="0"/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de-DE" dirty="0"/>
              <a:t>Keinen Mitarbeitertyp modellieren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de-DE" dirty="0"/>
              <a:t>Keine Kompetenzeinschränkungen oder Spezialisierungen bei den Pflegern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de-DE" dirty="0"/>
              <a:t>Vater und Mutter nur bei im Zoo geborenen Tieren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de-DE" dirty="0"/>
              <a:t>Keine festen Rabatte, variieren von Bestellung zu Bestellung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de-DE" dirty="0"/>
              <a:t>Keine festen Speisepläne für bestimmte Tiere oder Tierarten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de-DE" dirty="0"/>
              <a:t>Fütterungen planbar</a:t>
            </a:r>
          </a:p>
          <a:p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52109-1F57-D44C-AE7D-56E5AD9C95A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08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Wir haben uns für die Umsetzung in SQLite entschieden (gemeinfrei, sehr weit verbreitet, gute Erfahrungen)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Die Referenztabellen sind bereits eingefügt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So sieht das aus, aber wir gehen jetzt mal direkt in die Datenbank hinein, damit Sie einen Einblick bekommen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252109-1F57-D44C-AE7D-56E5AD9C95A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1321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B61A73A4-2613-505F-0156-2BAB6AEBE30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399DCDA-F6E8-CA49-B8BE-954DF3E0C891}" type="slidenum">
              <a:rPr lang="de-CH" altLang="de-DE"/>
              <a:pPr/>
              <a:t>8</a:t>
            </a:fld>
            <a:endParaRPr lang="de-CH" altLang="de-DE"/>
          </a:p>
        </p:txBody>
      </p:sp>
      <p:sp>
        <p:nvSpPr>
          <p:cNvPr id="32769" name="Text Box 1">
            <a:extLst>
              <a:ext uri="{FF2B5EF4-FFF2-40B4-BE49-F238E27FC236}">
                <a16:creationId xmlns:a16="http://schemas.microsoft.com/office/drawing/2014/main" id="{AD823D45-DBE4-2860-CC37-2D9DAC88D20F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2770" name="Text Box 2">
            <a:extLst>
              <a:ext uri="{FF2B5EF4-FFF2-40B4-BE49-F238E27FC236}">
                <a16:creationId xmlns:a16="http://schemas.microsoft.com/office/drawing/2014/main" id="{3BA04F75-6EEB-FBBD-6BF7-7A3229A5D67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C663DE06-2009-E823-5D19-3BF6774DCA65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E98C710-40A5-CA4A-9EA3-25B2B49FEFAD}" type="slidenum">
              <a:rPr lang="de-CH" altLang="de-DE"/>
              <a:pPr/>
              <a:t>9</a:t>
            </a:fld>
            <a:endParaRPr lang="de-CH" altLang="de-DE"/>
          </a:p>
        </p:txBody>
      </p:sp>
      <p:sp>
        <p:nvSpPr>
          <p:cNvPr id="33793" name="Text Box 1">
            <a:extLst>
              <a:ext uri="{FF2B5EF4-FFF2-40B4-BE49-F238E27FC236}">
                <a16:creationId xmlns:a16="http://schemas.microsoft.com/office/drawing/2014/main" id="{02E2D059-2AE7-F472-6548-6B9ADA524398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3794" name="Text Box 2">
            <a:extLst>
              <a:ext uri="{FF2B5EF4-FFF2-40B4-BE49-F238E27FC236}">
                <a16:creationId xmlns:a16="http://schemas.microsoft.com/office/drawing/2014/main" id="{A00CFA3D-BE46-21A0-C8A1-84E8AE4A9A1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>
            <a:extLst>
              <a:ext uri="{FF2B5EF4-FFF2-40B4-BE49-F238E27FC236}">
                <a16:creationId xmlns:a16="http://schemas.microsoft.com/office/drawing/2014/main" id="{1DB1F65C-67DF-0AF6-8838-63E1EC2DE85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BDA189D-FBFA-5943-903C-6CA1E9391CE1}" type="slidenum">
              <a:rPr lang="de-CH" altLang="de-DE"/>
              <a:pPr/>
              <a:t>10</a:t>
            </a:fld>
            <a:endParaRPr lang="de-CH" altLang="de-DE"/>
          </a:p>
        </p:txBody>
      </p:sp>
      <p:sp>
        <p:nvSpPr>
          <p:cNvPr id="34817" name="Text Box 1">
            <a:extLst>
              <a:ext uri="{FF2B5EF4-FFF2-40B4-BE49-F238E27FC236}">
                <a16:creationId xmlns:a16="http://schemas.microsoft.com/office/drawing/2014/main" id="{FF036199-8EB0-3944-1A2C-92CEBABD869C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7875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4818" name="Text Box 2">
            <a:extLst>
              <a:ext uri="{FF2B5EF4-FFF2-40B4-BE49-F238E27FC236}">
                <a16:creationId xmlns:a16="http://schemas.microsoft.com/office/drawing/2014/main" id="{D7510F25-C64A-0CCE-1EF6-D6F7C7162E3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alt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B422-E722-AF41-B689-8641E7B8059A}" type="datetime1">
              <a:rPr lang="de-DE" smtClean="0"/>
              <a:t>24.02.2023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FB92C-CD50-4244-9675-976CBE1BF78C}" type="datetime1">
              <a:rPr lang="de-DE" smtClean="0"/>
              <a:t>24.02.2023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s-&#10;überschrif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8" name="Titel 7">
            <a:extLst>
              <a:ext uri="{FF2B5EF4-FFF2-40B4-BE49-F238E27FC236}">
                <a16:creationId xmlns:a16="http://schemas.microsoft.com/office/drawing/2014/main" id="{2A5A5C4F-5348-A30B-EC68-04FEB2150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A832B-0C2B-FC4C-9277-E5C11DECB074}" type="datetime1">
              <a:rPr lang="de-DE" smtClean="0"/>
              <a:t>24.02.2023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FB11C-D9A3-B24D-9B45-80E01E28F7CF}" type="datetime1">
              <a:rPr lang="de-DE" smtClean="0"/>
              <a:t>24.02.2023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053DF-2FE6-2945-9473-9D91F4405B62}" type="datetime1">
              <a:rPr lang="de-DE" smtClean="0"/>
              <a:t>24.02.2023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3D454-386B-254C-B2C8-72292B8BE16C}" type="datetime1">
              <a:rPr lang="de-DE" smtClean="0"/>
              <a:t>24.02.2023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B62F65B9-21E7-6748-9422-A0258DD168D9}" type="datetime1">
              <a:rPr lang="de-DE" smtClean="0"/>
              <a:t>24.02.2023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85236415-A807-0B48-8A0A-2490EF57DCF6}" type="datetime1">
              <a:rPr lang="de-DE" smtClean="0"/>
              <a:t>24.02.2023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file:///\\Users\lena\Documents\Modul_4_Data_Engineer\Projektarbeit\FINALE%20ABGABE\01_Datenmodell_ERM.jp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FINALE%20ABGABE/02_Datenbank.db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AACE35A-DD26-4C0E-81A5-8C18F7390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A92CE3-16A7-58B2-0CE5-7C52C37EDD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524" y="1231506"/>
            <a:ext cx="6145284" cy="4394988"/>
          </a:xfrm>
        </p:spPr>
        <p:txBody>
          <a:bodyPr>
            <a:normAutofit/>
          </a:bodyPr>
          <a:lstStyle/>
          <a:p>
            <a:pPr algn="r"/>
            <a:r>
              <a:rPr lang="de-DE" sz="4800"/>
              <a:t>Wegmann AG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E02B11-4C6E-DAF3-280D-DA3045EC1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7276" y="1300843"/>
            <a:ext cx="2996668" cy="4256314"/>
          </a:xfrm>
        </p:spPr>
        <p:txBody>
          <a:bodyPr anchor="ctr">
            <a:normAutofit/>
          </a:bodyPr>
          <a:lstStyle/>
          <a:p>
            <a:pPr algn="l"/>
            <a:r>
              <a:rPr lang="de-DE"/>
              <a:t>IT-Consulting vom feinsten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905CB15-2F46-4D9D-AEA4-3619C520C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45542" y="1962397"/>
            <a:ext cx="0" cy="2933206"/>
          </a:xfrm>
          <a:prstGeom prst="line">
            <a:avLst/>
          </a:prstGeom>
          <a:ln w="22225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1">
            <a:extLst>
              <a:ext uri="{FF2B5EF4-FFF2-40B4-BE49-F238E27FC236}">
                <a16:creationId xmlns:a16="http://schemas.microsoft.com/office/drawing/2014/main" id="{18DAE5F6-55D5-4FC2-B1F3-AE114251F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74263" y="440267"/>
            <a:ext cx="643467" cy="12191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46126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">
            <a:extLst>
              <a:ext uri="{FF2B5EF4-FFF2-40B4-BE49-F238E27FC236}">
                <a16:creationId xmlns:a16="http://schemas.microsoft.com/office/drawing/2014/main" id="{E9E31B0C-2A3B-7107-A590-D0ABA7853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720725"/>
            <a:ext cx="9385300" cy="5507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1">
            <a:extLst>
              <a:ext uri="{FF2B5EF4-FFF2-40B4-BE49-F238E27FC236}">
                <a16:creationId xmlns:a16="http://schemas.microsoft.com/office/drawing/2014/main" id="{A09C04BF-9D58-6D6F-ADB6-643510C12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025" y="1584325"/>
            <a:ext cx="7018338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5362" name="Text Box 2">
            <a:extLst>
              <a:ext uri="{FF2B5EF4-FFF2-40B4-BE49-F238E27FC236}">
                <a16:creationId xmlns:a16="http://schemas.microsoft.com/office/drawing/2014/main" id="{7BA7F142-4A75-B615-59E9-0A6AFDCB4F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9225" y="549275"/>
            <a:ext cx="4032250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440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 b="1"/>
              <a:t>Star Schema für Futterbezug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 Box 1">
            <a:extLst>
              <a:ext uri="{FF2B5EF4-FFF2-40B4-BE49-F238E27FC236}">
                <a16:creationId xmlns:a16="http://schemas.microsoft.com/office/drawing/2014/main" id="{F1208C29-864F-814D-DD51-EDA528938F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3550" y="455613"/>
            <a:ext cx="844550" cy="40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64404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 b="1"/>
              <a:t>Wie?</a:t>
            </a:r>
          </a:p>
        </p:txBody>
      </p:sp>
      <p:sp>
        <p:nvSpPr>
          <p:cNvPr id="16386" name="Text Box 2">
            <a:extLst>
              <a:ext uri="{FF2B5EF4-FFF2-40B4-BE49-F238E27FC236}">
                <a16:creationId xmlns:a16="http://schemas.microsoft.com/office/drawing/2014/main" id="{387CEBDF-5D00-60D3-C9E3-FDF9FE2764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09825" y="1368425"/>
            <a:ext cx="8572500" cy="401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6440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Die Klassifizierung von Informationen wird in 3 Kategorien unterteilt.</a:t>
            </a:r>
          </a:p>
        </p:txBody>
      </p:sp>
      <p:sp>
        <p:nvSpPr>
          <p:cNvPr id="16387" name="Text Box 3">
            <a:extLst>
              <a:ext uri="{FF2B5EF4-FFF2-40B4-BE49-F238E27FC236}">
                <a16:creationId xmlns:a16="http://schemas.microsoft.com/office/drawing/2014/main" id="{04F5F29B-5CBA-D772-01DC-ED42597FFB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3455988"/>
            <a:ext cx="6696075" cy="401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440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HUBS: Identifikation der Attribute von Entitäten</a:t>
            </a:r>
          </a:p>
        </p:txBody>
      </p:sp>
      <p:sp>
        <p:nvSpPr>
          <p:cNvPr id="16388" name="Text Box 4">
            <a:extLst>
              <a:ext uri="{FF2B5EF4-FFF2-40B4-BE49-F238E27FC236}">
                <a16:creationId xmlns:a16="http://schemas.microsoft.com/office/drawing/2014/main" id="{0A1608B2-33EB-70C7-43AB-8E90EA92D9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90888" y="2514600"/>
            <a:ext cx="6723062" cy="401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6440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LINKS: Beziehungen zwischen Hubs und/oder Links </a:t>
            </a:r>
          </a:p>
        </p:txBody>
      </p:sp>
      <p:sp>
        <p:nvSpPr>
          <p:cNvPr id="16389" name="Text Box 5">
            <a:extLst>
              <a:ext uri="{FF2B5EF4-FFF2-40B4-BE49-F238E27FC236}">
                <a16:creationId xmlns:a16="http://schemas.microsoft.com/office/drawing/2014/main" id="{9B1CD3BD-FB56-6DF6-A311-BD3320B15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4471988"/>
            <a:ext cx="7920038" cy="712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440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SATTELITES: alle anderen relevanten Informationen/Attribute</a:t>
            </a:r>
          </a:p>
        </p:txBody>
      </p:sp>
      <p:pic>
        <p:nvPicPr>
          <p:cNvPr id="16390" name="Picture 6">
            <a:extLst>
              <a:ext uri="{FF2B5EF4-FFF2-40B4-BE49-F238E27FC236}">
                <a16:creationId xmlns:a16="http://schemas.microsoft.com/office/drawing/2014/main" id="{A7135002-9954-8B8F-A242-55ED66288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588" y="2303463"/>
            <a:ext cx="1079500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91" name="Picture 7">
            <a:extLst>
              <a:ext uri="{FF2B5EF4-FFF2-40B4-BE49-F238E27FC236}">
                <a16:creationId xmlns:a16="http://schemas.microsoft.com/office/drawing/2014/main" id="{06F5217E-EAFA-A7E8-948B-D52875424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588" y="3240088"/>
            <a:ext cx="1079500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92" name="Picture 8">
            <a:extLst>
              <a:ext uri="{FF2B5EF4-FFF2-40B4-BE49-F238E27FC236}">
                <a16:creationId xmlns:a16="http://schemas.microsoft.com/office/drawing/2014/main" id="{6BB8CD10-DAA4-2CB2-EB31-E1F89540E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588" y="4248150"/>
            <a:ext cx="1062037" cy="804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3545EBC0-29E4-06F5-AB4C-FF832F936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7425" y="846138"/>
            <a:ext cx="4895850" cy="5561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7410" name="Text Box 2">
            <a:extLst>
              <a:ext uri="{FF2B5EF4-FFF2-40B4-BE49-F238E27FC236}">
                <a16:creationId xmlns:a16="http://schemas.microsoft.com/office/drawing/2014/main" id="{3C09045B-DE66-A5AB-48A1-BD73D928C0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4188" y="215900"/>
            <a:ext cx="6264275" cy="785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6168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400" b="1"/>
              <a:t>ZOO DATAWAREHOUSE VAULT MODELL</a:t>
            </a:r>
          </a:p>
        </p:txBody>
      </p:sp>
      <p:sp>
        <p:nvSpPr>
          <p:cNvPr id="17411" name="AutoShape 3">
            <a:extLst>
              <a:ext uri="{FF2B5EF4-FFF2-40B4-BE49-F238E27FC236}">
                <a16:creationId xmlns:a16="http://schemas.microsoft.com/office/drawing/2014/main" id="{E4D9BF64-667B-B791-EFF3-CB7C153CAF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84550" y="720725"/>
            <a:ext cx="2376488" cy="2519363"/>
          </a:xfrm>
          <a:prstGeom prst="roundRect">
            <a:avLst>
              <a:gd name="adj" fmla="val 65"/>
            </a:avLst>
          </a:prstGeom>
          <a:solidFill>
            <a:srgbClr val="CFE7F5">
              <a:alpha val="0"/>
            </a:srgbClr>
          </a:solidFill>
          <a:ln w="36000" cap="flat">
            <a:solidFill>
              <a:srgbClr val="80808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grpSp>
        <p:nvGrpSpPr>
          <p:cNvPr id="17412" name="Group 4">
            <a:extLst>
              <a:ext uri="{FF2B5EF4-FFF2-40B4-BE49-F238E27FC236}">
                <a16:creationId xmlns:a16="http://schemas.microsoft.com/office/drawing/2014/main" id="{8D32E1CF-B2F1-F259-3A6A-ADD824FC05C1}"/>
              </a:ext>
            </a:extLst>
          </p:cNvPr>
          <p:cNvGrpSpPr>
            <a:grpSpLocks/>
          </p:cNvGrpSpPr>
          <p:nvPr/>
        </p:nvGrpSpPr>
        <p:grpSpPr bwMode="auto">
          <a:xfrm>
            <a:off x="1511300" y="2735263"/>
            <a:ext cx="4175125" cy="3670300"/>
            <a:chOff x="952" y="1723"/>
            <a:chExt cx="2630" cy="2312"/>
          </a:xfrm>
        </p:grpSpPr>
        <p:sp>
          <p:nvSpPr>
            <p:cNvPr id="17413" name="AutoShape 5">
              <a:extLst>
                <a:ext uri="{FF2B5EF4-FFF2-40B4-BE49-F238E27FC236}">
                  <a16:creationId xmlns:a16="http://schemas.microsoft.com/office/drawing/2014/main" id="{F641A88A-076F-55CF-E7C1-F6142ABA58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7" y="1723"/>
              <a:ext cx="1405" cy="2312"/>
            </a:xfrm>
            <a:prstGeom prst="roundRect">
              <a:avLst>
                <a:gd name="adj" fmla="val 69"/>
              </a:avLst>
            </a:prstGeom>
            <a:solidFill>
              <a:srgbClr val="CFE7F5">
                <a:alpha val="0"/>
              </a:srgbClr>
            </a:solidFill>
            <a:ln w="36000" cap="flat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  <p:sp>
          <p:nvSpPr>
            <p:cNvPr id="17414" name="Text Box 6">
              <a:extLst>
                <a:ext uri="{FF2B5EF4-FFF2-40B4-BE49-F238E27FC236}">
                  <a16:creationId xmlns:a16="http://schemas.microsoft.com/office/drawing/2014/main" id="{50D63BB7-21B3-3D79-7C20-0EA38FB3D5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2" y="3175"/>
              <a:ext cx="770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64404" rIns="90000" bIns="45000"/>
            <a:lstStyle>
              <a:lvl1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1pPr>
              <a:lvl2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2pPr>
              <a:lvl3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3pPr>
              <a:lvl4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4pPr>
              <a:lvl5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5pPr>
              <a:lvl6pPr marL="25146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6pPr>
              <a:lvl7pPr marL="29718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7pPr>
              <a:lvl8pPr marL="34290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8pPr>
              <a:lvl9pPr marL="38862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9pPr>
            </a:lstStyle>
            <a:p>
              <a:r>
                <a:rPr lang="de-CH" altLang="de-DE" sz="2200"/>
                <a:t>1. Teil</a:t>
              </a:r>
            </a:p>
          </p:txBody>
        </p:sp>
      </p:grpSp>
      <p:sp>
        <p:nvSpPr>
          <p:cNvPr id="17415" name="Text Box 7">
            <a:extLst>
              <a:ext uri="{FF2B5EF4-FFF2-40B4-BE49-F238E27FC236}">
                <a16:creationId xmlns:a16="http://schemas.microsoft.com/office/drawing/2014/main" id="{1A013785-7EA8-EA7E-0234-86E2E47D4A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8788" y="1327150"/>
            <a:ext cx="1223962" cy="401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4404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2. Teil</a:t>
            </a:r>
          </a:p>
        </p:txBody>
      </p:sp>
      <p:grpSp>
        <p:nvGrpSpPr>
          <p:cNvPr id="17416" name="Group 8">
            <a:extLst>
              <a:ext uri="{FF2B5EF4-FFF2-40B4-BE49-F238E27FC236}">
                <a16:creationId xmlns:a16="http://schemas.microsoft.com/office/drawing/2014/main" id="{F41B9866-3C1D-39E8-7DAD-E4B0794B6F96}"/>
              </a:ext>
            </a:extLst>
          </p:cNvPr>
          <p:cNvGrpSpPr>
            <a:grpSpLocks/>
          </p:cNvGrpSpPr>
          <p:nvPr/>
        </p:nvGrpSpPr>
        <p:grpSpPr bwMode="auto">
          <a:xfrm>
            <a:off x="5832475" y="720725"/>
            <a:ext cx="4462463" cy="2733675"/>
            <a:chOff x="3674" y="454"/>
            <a:chExt cx="2811" cy="1722"/>
          </a:xfrm>
        </p:grpSpPr>
        <p:sp>
          <p:nvSpPr>
            <p:cNvPr id="17417" name="AutoShape 9">
              <a:extLst>
                <a:ext uri="{FF2B5EF4-FFF2-40B4-BE49-F238E27FC236}">
                  <a16:creationId xmlns:a16="http://schemas.microsoft.com/office/drawing/2014/main" id="{0141756C-9C27-D325-5321-8017D4ABF8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" y="454"/>
              <a:ext cx="1768" cy="1722"/>
            </a:xfrm>
            <a:prstGeom prst="roundRect">
              <a:avLst>
                <a:gd name="adj" fmla="val 56"/>
              </a:avLst>
            </a:prstGeom>
            <a:solidFill>
              <a:srgbClr val="CFE7F5">
                <a:alpha val="0"/>
              </a:srgbClr>
            </a:solidFill>
            <a:ln w="36000" cap="flat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  <p:sp>
          <p:nvSpPr>
            <p:cNvPr id="17418" name="Text Box 10">
              <a:extLst>
                <a:ext uri="{FF2B5EF4-FFF2-40B4-BE49-F238E27FC236}">
                  <a16:creationId xmlns:a16="http://schemas.microsoft.com/office/drawing/2014/main" id="{E885BB33-CB9C-6F7B-510B-05E983BABC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15" y="881"/>
              <a:ext cx="770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64404" rIns="90000" bIns="45000"/>
            <a:lstStyle>
              <a:lvl1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1pPr>
              <a:lvl2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2pPr>
              <a:lvl3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3pPr>
              <a:lvl4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4pPr>
              <a:lvl5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5pPr>
              <a:lvl6pPr marL="25146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6pPr>
              <a:lvl7pPr marL="29718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7pPr>
              <a:lvl8pPr marL="34290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8pPr>
              <a:lvl9pPr marL="38862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9pPr>
            </a:lstStyle>
            <a:p>
              <a:r>
                <a:rPr lang="de-CH" altLang="de-DE" sz="2200"/>
                <a:t>3. Teil</a:t>
              </a:r>
            </a:p>
          </p:txBody>
        </p:sp>
      </p:grpSp>
      <p:grpSp>
        <p:nvGrpSpPr>
          <p:cNvPr id="17419" name="Group 11">
            <a:extLst>
              <a:ext uri="{FF2B5EF4-FFF2-40B4-BE49-F238E27FC236}">
                <a16:creationId xmlns:a16="http://schemas.microsoft.com/office/drawing/2014/main" id="{20DD956B-ADE2-72C3-94C7-6EAA42357639}"/>
              </a:ext>
            </a:extLst>
          </p:cNvPr>
          <p:cNvGrpSpPr>
            <a:grpSpLocks/>
          </p:cNvGrpSpPr>
          <p:nvPr/>
        </p:nvGrpSpPr>
        <p:grpSpPr bwMode="auto">
          <a:xfrm>
            <a:off x="5616575" y="2879725"/>
            <a:ext cx="4749800" cy="3670300"/>
            <a:chOff x="3538" y="1814"/>
            <a:chExt cx="2992" cy="2312"/>
          </a:xfrm>
        </p:grpSpPr>
        <p:sp>
          <p:nvSpPr>
            <p:cNvPr id="17420" name="AutoShape 12">
              <a:extLst>
                <a:ext uri="{FF2B5EF4-FFF2-40B4-BE49-F238E27FC236}">
                  <a16:creationId xmlns:a16="http://schemas.microsoft.com/office/drawing/2014/main" id="{BF8B71B1-9B63-08F0-C656-82568F4DE5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38" y="1814"/>
              <a:ext cx="1904" cy="2312"/>
            </a:xfrm>
            <a:prstGeom prst="roundRect">
              <a:avLst>
                <a:gd name="adj" fmla="val 51"/>
              </a:avLst>
            </a:prstGeom>
            <a:solidFill>
              <a:srgbClr val="CFE7F5">
                <a:alpha val="0"/>
              </a:srgbClr>
            </a:solidFill>
            <a:ln w="36000" cap="flat">
              <a:solidFill>
                <a:srgbClr val="80808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de-DE"/>
            </a:p>
          </p:txBody>
        </p:sp>
        <p:sp>
          <p:nvSpPr>
            <p:cNvPr id="17421" name="Text Box 13">
              <a:extLst>
                <a:ext uri="{FF2B5EF4-FFF2-40B4-BE49-F238E27FC236}">
                  <a16:creationId xmlns:a16="http://schemas.microsoft.com/office/drawing/2014/main" id="{330662A6-265C-9D2B-EB2A-5C614511E3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0" y="2993"/>
              <a:ext cx="770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64404" rIns="90000" bIns="45000"/>
            <a:lstStyle>
              <a:lvl1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1pPr>
              <a:lvl2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2pPr>
              <a:lvl3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3pPr>
              <a:lvl4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4pPr>
              <a:lvl5pPr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5pPr>
              <a:lvl6pPr marL="25146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6pPr>
              <a:lvl7pPr marL="29718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7pPr>
              <a:lvl8pPr marL="34290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8pPr>
              <a:lvl9pPr marL="38862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723900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ea typeface="Microsoft YaHei" panose="020B0503020204020204" pitchFamily="34" charset="-122"/>
                </a:defRPr>
              </a:lvl9pPr>
            </a:lstStyle>
            <a:p>
              <a:r>
                <a:rPr lang="de-CH" altLang="de-DE" sz="2200"/>
                <a:t>4. Teil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 additive="repl">
                                        <p:cTn id="7" dur="500"/>
                                        <p:tgtEl>
                                          <p:spTgt spid="17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 additive="repl">
                                        <p:cTn id="12" dur="5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 additive="repl">
                                        <p:cTn id="15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 additive="repl">
                                        <p:cTn id="20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 additive="repl">
                                        <p:cTn id="25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1">
            <a:extLst>
              <a:ext uri="{FF2B5EF4-FFF2-40B4-BE49-F238E27FC236}">
                <a16:creationId xmlns:a16="http://schemas.microsoft.com/office/drawing/2014/main" id="{A75DB7D9-16E6-6114-8533-0DC7D41B5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688" y="71438"/>
            <a:ext cx="4679950" cy="6551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8434" name="Text Box 2">
            <a:extLst>
              <a:ext uri="{FF2B5EF4-FFF2-40B4-BE49-F238E27FC236}">
                <a16:creationId xmlns:a16="http://schemas.microsoft.com/office/drawing/2014/main" id="{C3328803-91F2-B966-5F3B-C87334D8E4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8788" y="2808288"/>
            <a:ext cx="1511300" cy="401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4404" rIns="90000" bIns="45000"/>
          <a:lstStyle>
            <a:lvl1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1. Teil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1">
            <a:extLst>
              <a:ext uri="{FF2B5EF4-FFF2-40B4-BE49-F238E27FC236}">
                <a16:creationId xmlns:a16="http://schemas.microsoft.com/office/drawing/2014/main" id="{5CDA44A2-C6CF-6E61-A6A8-F1F0314C2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3825" y="198438"/>
            <a:ext cx="7272338" cy="6353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9458" name="Text Box 2">
            <a:extLst>
              <a:ext uri="{FF2B5EF4-FFF2-40B4-BE49-F238E27FC236}">
                <a16:creationId xmlns:a16="http://schemas.microsoft.com/office/drawing/2014/main" id="{16A08586-5858-8B32-3C08-DC7562D65F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095625"/>
            <a:ext cx="1584325" cy="401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4404" rIns="90000" bIns="45000"/>
          <a:lstStyle>
            <a:lvl1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2. Teil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1">
            <a:extLst>
              <a:ext uri="{FF2B5EF4-FFF2-40B4-BE49-F238E27FC236}">
                <a16:creationId xmlns:a16="http://schemas.microsoft.com/office/drawing/2014/main" id="{2D762324-61B3-FB0B-7904-F7E1E015A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463" y="215900"/>
            <a:ext cx="8135937" cy="6191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0482" name="Text Box 2">
            <a:extLst>
              <a:ext uri="{FF2B5EF4-FFF2-40B4-BE49-F238E27FC236}">
                <a16:creationId xmlns:a16="http://schemas.microsoft.com/office/drawing/2014/main" id="{FAE7BB7F-1C54-8ABA-808C-8A37E41CF3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8063" y="2808288"/>
            <a:ext cx="1008062" cy="712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4404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3. Teil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1">
            <a:extLst>
              <a:ext uri="{FF2B5EF4-FFF2-40B4-BE49-F238E27FC236}">
                <a16:creationId xmlns:a16="http://schemas.microsoft.com/office/drawing/2014/main" id="{C880067F-21C4-66D0-B9F7-4BDB1A826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0163" y="269875"/>
            <a:ext cx="686276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1506" name="Text Box 2">
            <a:extLst>
              <a:ext uri="{FF2B5EF4-FFF2-40B4-BE49-F238E27FC236}">
                <a16:creationId xmlns:a16="http://schemas.microsoft.com/office/drawing/2014/main" id="{6934FD6A-2D59-82B3-1D39-26BD69BFCA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3963" y="2808288"/>
            <a:ext cx="1223962" cy="401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4404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4.Teil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F2F343C-CB0F-5413-0DC4-B9E2FFEB0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Datenqualität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7EF1920-5E72-B2D6-FF0A-96D6A81C6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Vorgehensweise beim Dataquality Konzept</a:t>
            </a:r>
          </a:p>
          <a:p>
            <a:r>
              <a:rPr lang="de-DE" dirty="0"/>
              <a:t>Inhalt Dataquality Konzept</a:t>
            </a: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4FFB6394-17B2-49A5-A3B5-73C5D04E60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7036844"/>
              </p:ext>
            </p:extLst>
          </p:nvPr>
        </p:nvGraphicFramePr>
        <p:xfrm>
          <a:off x="1399822" y="3429000"/>
          <a:ext cx="4997627" cy="3133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12351240" imgH="7743960" progId="Word.Document.12">
                  <p:embed/>
                </p:oleObj>
              </mc:Choice>
              <mc:Fallback>
                <p:oleObj name="Document" r:id="rId2" imgW="12351240" imgH="77439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99822" y="3429000"/>
                        <a:ext cx="4997627" cy="31330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5749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F2F343C-CB0F-5413-0DC4-B9E2FFEB0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6. Ausblick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07EF1920-5E72-B2D6-FF0A-96D6A81C6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Weitere Termine (genauere Anforderungsanalyse) zur Klärung der noch offenen Fragen (z.B. KPI, Prozesse (z.B. </a:t>
            </a:r>
            <a:r>
              <a:rPr lang="de-DE"/>
              <a:t>Lagerhaltung </a:t>
            </a:r>
            <a:r>
              <a:rPr lang="de-DE" dirty="0"/>
              <a:t>und Bestellprozess</a:t>
            </a:r>
            <a:r>
              <a:rPr lang="de-DE"/>
              <a:t>, Inventur), </a:t>
            </a:r>
            <a:r>
              <a:rPr lang="de-DE" dirty="0"/>
              <a:t>System Test und Abnahme…)</a:t>
            </a:r>
          </a:p>
          <a:p>
            <a:r>
              <a:rPr lang="de-DE" dirty="0"/>
              <a:t>Entscheidung für weitere Technologien (Handhelds, BI-Frontend, QR-Codes…)</a:t>
            </a:r>
          </a:p>
          <a:p>
            <a:r>
              <a:rPr lang="de-DE" dirty="0"/>
              <a:t>Schulungskonzept der Mitarbeiter</a:t>
            </a:r>
          </a:p>
          <a:p>
            <a:r>
              <a:rPr lang="de-DE" dirty="0"/>
              <a:t>Personalthemen: Supportleistung nach </a:t>
            </a:r>
            <a:r>
              <a:rPr lang="de-DE" dirty="0" err="1"/>
              <a:t>Going</a:t>
            </a:r>
            <a:r>
              <a:rPr lang="de-DE" dirty="0"/>
              <a:t> Live</a:t>
            </a:r>
          </a:p>
          <a:p>
            <a:r>
              <a:rPr lang="de-DE" dirty="0"/>
              <a:t>Umsetzung weiterer Visionen (virtueller Rundgang, Webshop, Tierpatenschaften)</a:t>
            </a:r>
          </a:p>
          <a:p>
            <a:r>
              <a:rPr lang="de-DE" dirty="0"/>
              <a:t>Zeitliche Meilensteine</a:t>
            </a:r>
          </a:p>
          <a:p>
            <a:r>
              <a:rPr lang="de-DE" dirty="0"/>
              <a:t>Wir beraten Sie gerne!</a:t>
            </a:r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844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reeform 6">
            <a:extLst>
              <a:ext uri="{FF2B5EF4-FFF2-40B4-BE49-F238E27FC236}">
                <a16:creationId xmlns:a16="http://schemas.microsoft.com/office/drawing/2014/main" id="{BB8C1D0E-0B06-46C9-A8BD-A8E13FF9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D1ADC4A-8537-4084-99C7-F8D378A64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Eine in die Kamera blickende Giraffe">
            <a:extLst>
              <a:ext uri="{FF2B5EF4-FFF2-40B4-BE49-F238E27FC236}">
                <a16:creationId xmlns:a16="http://schemas.microsoft.com/office/drawing/2014/main" id="{0BE07626-F82B-E11D-D787-9F423C55E8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t="7665" b="7666"/>
          <a:stretch/>
        </p:blipFill>
        <p:spPr>
          <a:xfrm>
            <a:off x="20" y="0"/>
            <a:ext cx="12191980" cy="6864691"/>
          </a:xfrm>
          <a:prstGeom prst="rect">
            <a:avLst/>
          </a:prstGeom>
        </p:spPr>
      </p:pic>
      <p:sp>
        <p:nvSpPr>
          <p:cNvPr id="93" name="Rectangle 92">
            <a:extLst>
              <a:ext uri="{FF2B5EF4-FFF2-40B4-BE49-F238E27FC236}">
                <a16:creationId xmlns:a16="http://schemas.microsoft.com/office/drawing/2014/main" id="{037EA4EB-4F7C-4751-A4A2-563CD920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A8197E63-3449-474F-AF38-381E13488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7" name="Freeform 6">
            <a:extLst>
              <a:ext uri="{FF2B5EF4-FFF2-40B4-BE49-F238E27FC236}">
                <a16:creationId xmlns:a16="http://schemas.microsoft.com/office/drawing/2014/main" id="{0010EC45-8B8C-49A1-92F4-297215C95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58D8190-6C23-CD26-9825-6AB62F42B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523" y="1098388"/>
            <a:ext cx="10318418" cy="43949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000"/>
              <a:t>Zoo </a:t>
            </a:r>
            <a:br>
              <a:rPr lang="en-US" sz="10000"/>
            </a:br>
            <a:r>
              <a:rPr lang="en-US" sz="10000"/>
              <a:t>Pirmasens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062CAA7-0BC6-FF60-0F29-E5CDCE4BA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8333" y="5960828"/>
            <a:ext cx="8998798" cy="53026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solidFill>
                  <a:schemeClr val="tx2"/>
                </a:solidFill>
              </a:rPr>
              <a:t>Willkommen in der zukunft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702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DF25C46-D684-D2CB-5681-BDE94613C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Was sie erwartet</a:t>
            </a:r>
            <a:endParaRPr lang="de-DE" dirty="0"/>
          </a:p>
        </p:txBody>
      </p:sp>
      <p:graphicFrame>
        <p:nvGraphicFramePr>
          <p:cNvPr id="7" name="Inhaltsplatzhalter 4">
            <a:extLst>
              <a:ext uri="{FF2B5EF4-FFF2-40B4-BE49-F238E27FC236}">
                <a16:creationId xmlns:a16="http://schemas.microsoft.com/office/drawing/2014/main" id="{54CA4166-1761-05FD-27A2-898ED790BA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3114996"/>
              </p:ext>
            </p:extLst>
          </p:nvPr>
        </p:nvGraphicFramePr>
        <p:xfrm>
          <a:off x="1251678" y="2286001"/>
          <a:ext cx="10178322" cy="3593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0770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55B8F-2214-6349-9DAE-40BF1DF61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Team </a:t>
            </a:r>
            <a:r>
              <a:rPr lang="de-DE" sz="1600" dirty="0"/>
              <a:t>(bei der Arbeit)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AB69BD9-BDEB-6E8B-238F-C0CFAE94CA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60583" y="1549266"/>
            <a:ext cx="6324715" cy="47681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Stern mit 5 Zacken 5">
            <a:extLst>
              <a:ext uri="{FF2B5EF4-FFF2-40B4-BE49-F238E27FC236}">
                <a16:creationId xmlns:a16="http://schemas.microsoft.com/office/drawing/2014/main" id="{783A2CAE-292D-D7D0-C546-5122FFFFD2C8}"/>
              </a:ext>
            </a:extLst>
          </p:cNvPr>
          <p:cNvSpPr/>
          <p:nvPr/>
        </p:nvSpPr>
        <p:spPr>
          <a:xfrm>
            <a:off x="8792163" y="5477590"/>
            <a:ext cx="1786270" cy="1247553"/>
          </a:xfrm>
          <a:prstGeom prst="star5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Gero</a:t>
            </a:r>
          </a:p>
        </p:txBody>
      </p:sp>
      <p:sp>
        <p:nvSpPr>
          <p:cNvPr id="7" name="Stern mit 5 Zacken 6">
            <a:extLst>
              <a:ext uri="{FF2B5EF4-FFF2-40B4-BE49-F238E27FC236}">
                <a16:creationId xmlns:a16="http://schemas.microsoft.com/office/drawing/2014/main" id="{2BB4EA5D-52DF-1B03-C07F-6A67DC83655D}"/>
              </a:ext>
            </a:extLst>
          </p:cNvPr>
          <p:cNvSpPr/>
          <p:nvPr/>
        </p:nvSpPr>
        <p:spPr>
          <a:xfrm>
            <a:off x="2467448" y="5477591"/>
            <a:ext cx="1786270" cy="1247553"/>
          </a:xfrm>
          <a:prstGeom prst="star5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Peter</a:t>
            </a:r>
          </a:p>
        </p:txBody>
      </p:sp>
      <p:sp>
        <p:nvSpPr>
          <p:cNvPr id="8" name="Stern mit 5 Zacken 7">
            <a:extLst>
              <a:ext uri="{FF2B5EF4-FFF2-40B4-BE49-F238E27FC236}">
                <a16:creationId xmlns:a16="http://schemas.microsoft.com/office/drawing/2014/main" id="{136C5707-915A-6CD9-9B13-7E9F57C21428}"/>
              </a:ext>
            </a:extLst>
          </p:cNvPr>
          <p:cNvSpPr/>
          <p:nvPr/>
        </p:nvSpPr>
        <p:spPr>
          <a:xfrm>
            <a:off x="2471956" y="1270642"/>
            <a:ext cx="1786270" cy="1247553"/>
          </a:xfrm>
          <a:prstGeom prst="star5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Lena</a:t>
            </a:r>
          </a:p>
        </p:txBody>
      </p:sp>
      <p:sp>
        <p:nvSpPr>
          <p:cNvPr id="10" name="Stern mit 5 Zacken 9">
            <a:extLst>
              <a:ext uri="{FF2B5EF4-FFF2-40B4-BE49-F238E27FC236}">
                <a16:creationId xmlns:a16="http://schemas.microsoft.com/office/drawing/2014/main" id="{B1F8D0A0-75B4-CB05-0A4E-AC2F326AFD10}"/>
              </a:ext>
            </a:extLst>
          </p:cNvPr>
          <p:cNvSpPr/>
          <p:nvPr/>
        </p:nvSpPr>
        <p:spPr>
          <a:xfrm>
            <a:off x="8820997" y="1258288"/>
            <a:ext cx="1786270" cy="1247553"/>
          </a:xfrm>
          <a:prstGeom prst="star5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Nur</a:t>
            </a:r>
          </a:p>
        </p:txBody>
      </p:sp>
    </p:spTree>
    <p:extLst>
      <p:ext uri="{BB962C8B-B14F-4D97-AF65-F5344CB8AC3E}">
        <p14:creationId xmlns:p14="http://schemas.microsoft.com/office/powerpoint/2010/main" val="982697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30908FA3-61E4-AB64-079A-08C6D20F5F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140124"/>
              </p:ext>
            </p:extLst>
          </p:nvPr>
        </p:nvGraphicFramePr>
        <p:xfrm>
          <a:off x="1251678" y="2286001"/>
          <a:ext cx="10178322" cy="3593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itel 9">
            <a:extLst>
              <a:ext uri="{FF2B5EF4-FFF2-40B4-BE49-F238E27FC236}">
                <a16:creationId xmlns:a16="http://schemas.microsoft.com/office/drawing/2014/main" id="{38160F57-4A57-667B-5D0A-D010D74F9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rahmenbedingungen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9261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0F9578-8FE0-DB8D-DC50-3182106EF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Relationales Datenmodell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1BFB7E0-8D64-E5C2-852F-911880338B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204151"/>
            <a:ext cx="10178322" cy="3593591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Entity </a:t>
            </a:r>
            <a:r>
              <a:rPr lang="de-DE" dirty="0" err="1"/>
              <a:t>Relationship</a:t>
            </a:r>
            <a:r>
              <a:rPr lang="de-DE" dirty="0"/>
              <a:t> Modell (in Anlehnung an P. Chen)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Inhaltsplatzhalter 12">
            <a:hlinkClick r:id="rId3" highlightClick="1"/>
            <a:extLst>
              <a:ext uri="{FF2B5EF4-FFF2-40B4-BE49-F238E27FC236}">
                <a16:creationId xmlns:a16="http://schemas.microsoft.com/office/drawing/2014/main" id="{445E299F-1D50-5EAD-190A-483DD6B43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0467" y="1989904"/>
            <a:ext cx="3831066" cy="43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165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FF2F343C-CB0F-5413-0DC4-B9E2FFEB0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Umsetzung in</a:t>
            </a:r>
          </a:p>
        </p:txBody>
      </p:sp>
      <p:pic>
        <p:nvPicPr>
          <p:cNvPr id="1026" name="Picture 2" descr="SQLite – Wikipedia">
            <a:extLst>
              <a:ext uri="{FF2B5EF4-FFF2-40B4-BE49-F238E27FC236}">
                <a16:creationId xmlns:a16="http://schemas.microsoft.com/office/drawing/2014/main" id="{65DBC2B1-7645-C5BB-4621-3DE282A30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1364"/>
            <a:ext cx="2402958" cy="1139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 descr="Ein Bild, das Text enthält.&#10;&#10;Automatisch generierte Beschreibung">
            <a:hlinkClick r:id="rId4"/>
            <a:extLst>
              <a:ext uri="{FF2B5EF4-FFF2-40B4-BE49-F238E27FC236}">
                <a16:creationId xmlns:a16="http://schemas.microsoft.com/office/drawing/2014/main" id="{5F956635-0450-21A3-9D80-E0ABC071DE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3389" y="2237474"/>
            <a:ext cx="9225221" cy="370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911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>
            <a:extLst>
              <a:ext uri="{FF2B5EF4-FFF2-40B4-BE49-F238E27FC236}">
                <a16:creationId xmlns:a16="http://schemas.microsoft.com/office/drawing/2014/main" id="{A19FA425-A8E0-B690-ABE7-6B1C688A3F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50950" y="382588"/>
            <a:ext cx="10177463" cy="1492250"/>
          </a:xfrm>
          <a:ln/>
        </p:spPr>
        <p:txBody>
          <a:bodyPr/>
          <a:lstStyle/>
          <a:p>
            <a:pPr>
              <a:lnSpc>
                <a:spcPct val="9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  <a:tab pos="10134600" algn="l"/>
              </a:tabLst>
            </a:pPr>
            <a:r>
              <a:rPr lang="en-US" altLang="de-DE" sz="5100">
                <a:solidFill>
                  <a:srgbClr val="373545"/>
                </a:solidFill>
                <a:latin typeface="Impact" panose="020B0806030902050204" pitchFamily="34" charset="0"/>
              </a:rPr>
              <a:t>4. Datawarehouse Architektur</a:t>
            </a:r>
          </a:p>
        </p:txBody>
      </p:sp>
      <p:sp>
        <p:nvSpPr>
          <p:cNvPr id="12290" name="Text Box 2">
            <a:extLst>
              <a:ext uri="{FF2B5EF4-FFF2-40B4-BE49-F238E27FC236}">
                <a16:creationId xmlns:a16="http://schemas.microsoft.com/office/drawing/2014/main" id="{EDB92593-8FB6-58B9-7C1D-2D432E504A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1888" y="1439863"/>
            <a:ext cx="3887787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18000"/>
              </a:lnSpc>
            </a:pPr>
            <a:r>
              <a:rPr lang="de-CH" altLang="de-DE" sz="2600" b="1">
                <a:latin typeface="Arial Black" panose="020B0604020202020204" pitchFamily="34" charset="0"/>
              </a:rPr>
              <a:t>Was, Warum, Wie?</a:t>
            </a:r>
          </a:p>
        </p:txBody>
      </p:sp>
      <p:sp>
        <p:nvSpPr>
          <p:cNvPr id="12291" name="Text Box 3">
            <a:extLst>
              <a:ext uri="{FF2B5EF4-FFF2-40B4-BE49-F238E27FC236}">
                <a16:creationId xmlns:a16="http://schemas.microsoft.com/office/drawing/2014/main" id="{1C1542DA-8ECA-4E33-799F-ABD3ED4BD3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1300" y="2592388"/>
            <a:ext cx="3944938" cy="40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6440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 b="1"/>
              <a:t>Was ist ein Datawarehouse?</a:t>
            </a:r>
          </a:p>
        </p:txBody>
      </p:sp>
      <p:sp>
        <p:nvSpPr>
          <p:cNvPr id="12292" name="Text Box 4">
            <a:extLst>
              <a:ext uri="{FF2B5EF4-FFF2-40B4-BE49-F238E27FC236}">
                <a16:creationId xmlns:a16="http://schemas.microsoft.com/office/drawing/2014/main" id="{36917A1C-1DB8-1755-8F82-63008A6E01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1300" y="3311525"/>
            <a:ext cx="9647238" cy="1646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Data Warehouse: eine Umgebung, in der für das Unternehmen wichtige</a:t>
            </a:r>
          </a:p>
          <a:p>
            <a:pPr>
              <a:lnSpc>
                <a:spcPct val="187000"/>
              </a:lnSpc>
            </a:pPr>
            <a:r>
              <a:rPr lang="de-CH" altLang="de-DE" sz="2200"/>
              <a:t>                             Inhalte aus verschiedenen Quellen gespeichert und</a:t>
            </a:r>
          </a:p>
          <a:p>
            <a:pPr>
              <a:lnSpc>
                <a:spcPct val="187000"/>
              </a:lnSpc>
            </a:pPr>
            <a:r>
              <a:rPr lang="de-CH" altLang="de-DE" sz="2200"/>
              <a:t>                             verwaltet werden</a:t>
            </a:r>
          </a:p>
        </p:txBody>
      </p:sp>
      <p:sp>
        <p:nvSpPr>
          <p:cNvPr id="12293" name="Text Box 5">
            <a:extLst>
              <a:ext uri="{FF2B5EF4-FFF2-40B4-BE49-F238E27FC236}">
                <a16:creationId xmlns:a16="http://schemas.microsoft.com/office/drawing/2014/main" id="{13D9754A-7592-E1A5-21BD-2D4958DC7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57338" y="5111750"/>
            <a:ext cx="5656262" cy="40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6440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 b="1"/>
              <a:t>Was ist eine Datawarehouse Architektur?</a:t>
            </a:r>
          </a:p>
        </p:txBody>
      </p:sp>
      <p:sp>
        <p:nvSpPr>
          <p:cNvPr id="12294" name="Text Box 6">
            <a:extLst>
              <a:ext uri="{FF2B5EF4-FFF2-40B4-BE49-F238E27FC236}">
                <a16:creationId xmlns:a16="http://schemas.microsoft.com/office/drawing/2014/main" id="{D887B924-7D5E-DAAC-873E-5FFADBBE39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0038" y="5759450"/>
            <a:ext cx="5953125" cy="401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6440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200"/>
              <a:t>Data Warehouse ist eigentlich eine Architektur.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ext Box 1">
            <a:extLst>
              <a:ext uri="{FF2B5EF4-FFF2-40B4-BE49-F238E27FC236}">
                <a16:creationId xmlns:a16="http://schemas.microsoft.com/office/drawing/2014/main" id="{BBDAF764-A90F-551F-EC79-617741E85C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4188" y="936625"/>
            <a:ext cx="7559675" cy="43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66168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r>
              <a:rPr lang="de-CH" altLang="de-DE" sz="2400" b="1"/>
              <a:t>Warum Data Vault?</a:t>
            </a:r>
          </a:p>
        </p:txBody>
      </p:sp>
      <p:sp>
        <p:nvSpPr>
          <p:cNvPr id="13314" name="Text Box 2">
            <a:extLst>
              <a:ext uri="{FF2B5EF4-FFF2-40B4-BE49-F238E27FC236}">
                <a16:creationId xmlns:a16="http://schemas.microsoft.com/office/drawing/2014/main" id="{04FC62BA-C076-CC3D-4A55-E9DD190B33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9363" y="2592388"/>
            <a:ext cx="8135937" cy="288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 marL="215900" indent="-21590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buSzPct val="45000"/>
              <a:buFont typeface="Wingdings" pitchFamily="2" charset="2"/>
              <a:buChar char=""/>
            </a:pPr>
            <a:r>
              <a:rPr lang="de-CH" altLang="de-DE" sz="2200"/>
              <a:t>flexibel und erweiterbar </a:t>
            </a:r>
          </a:p>
          <a:p>
            <a:pPr>
              <a:lnSpc>
                <a:spcPct val="187000"/>
              </a:lnSpc>
              <a:buSzPct val="45000"/>
              <a:buFont typeface="Wingdings" pitchFamily="2" charset="2"/>
              <a:buChar char=""/>
            </a:pPr>
            <a:r>
              <a:rPr lang="de-CH" altLang="de-DE" sz="2200"/>
              <a:t>enthält alle Daten </a:t>
            </a:r>
          </a:p>
          <a:p>
            <a:pPr>
              <a:lnSpc>
                <a:spcPct val="187000"/>
              </a:lnSpc>
              <a:buSzPct val="45000"/>
              <a:buFont typeface="Wingdings" pitchFamily="2" charset="2"/>
              <a:buChar char=""/>
            </a:pPr>
            <a:r>
              <a:rPr lang="de-CH" altLang="de-DE" sz="2200"/>
              <a:t>das Laden von Daten mit hoher Geschwindigkeit ermöglicht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Blaugrü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0</TotalTime>
  <Words>623</Words>
  <Application>Microsoft Office PowerPoint</Application>
  <PresentationFormat>Breitbild</PresentationFormat>
  <Paragraphs>118</Paragraphs>
  <Slides>19</Slides>
  <Notes>16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7" baseType="lpstr">
      <vt:lpstr>Arial</vt:lpstr>
      <vt:lpstr>Arial Black</vt:lpstr>
      <vt:lpstr>Calibri</vt:lpstr>
      <vt:lpstr>Gill Sans MT</vt:lpstr>
      <vt:lpstr>Impact</vt:lpstr>
      <vt:lpstr>Wingdings</vt:lpstr>
      <vt:lpstr>Badge</vt:lpstr>
      <vt:lpstr>Document</vt:lpstr>
      <vt:lpstr>Wegmann AG</vt:lpstr>
      <vt:lpstr>Zoo  Pirmasens</vt:lpstr>
      <vt:lpstr>Was sie erwartet</vt:lpstr>
      <vt:lpstr>Team (bei der Arbeit)</vt:lpstr>
      <vt:lpstr>rahmenbedingungen</vt:lpstr>
      <vt:lpstr>2. Relationales Datenmodell</vt:lpstr>
      <vt:lpstr>3. Umsetzung in</vt:lpstr>
      <vt:lpstr>4. Datawarehouse Architektur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5. Datenqualität</vt:lpstr>
      <vt:lpstr>6. Ausblick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Wegmann AG</dc:title>
  <dc:creator>Lena Augustin</dc:creator>
  <cp:lastModifiedBy>Gero</cp:lastModifiedBy>
  <cp:revision>33</cp:revision>
  <dcterms:created xsi:type="dcterms:W3CDTF">2023-02-22T14:37:41Z</dcterms:created>
  <dcterms:modified xsi:type="dcterms:W3CDTF">2023-02-24T08:50:25Z</dcterms:modified>
</cp:coreProperties>
</file>

<file path=docProps/thumbnail.jpeg>
</file>